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68" r:id="rId4"/>
    <p:sldId id="271" r:id="rId5"/>
    <p:sldId id="270" r:id="rId6"/>
    <p:sldId id="272" r:id="rId7"/>
    <p:sldId id="277" r:id="rId8"/>
    <p:sldId id="276" r:id="rId9"/>
    <p:sldId id="269" r:id="rId10"/>
    <p:sldId id="274" r:id="rId11"/>
    <p:sldId id="291" r:id="rId12"/>
    <p:sldId id="292" r:id="rId13"/>
    <p:sldId id="278" r:id="rId14"/>
    <p:sldId id="281" r:id="rId15"/>
    <p:sldId id="286" r:id="rId16"/>
    <p:sldId id="282" r:id="rId17"/>
    <p:sldId id="288" r:id="rId18"/>
    <p:sldId id="290" r:id="rId19"/>
    <p:sldId id="283" r:id="rId20"/>
    <p:sldId id="293" r:id="rId21"/>
    <p:sldId id="287" r:id="rId22"/>
    <p:sldId id="294" r:id="rId23"/>
    <p:sldId id="295" r:id="rId2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718" autoAdjust="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DBC90-9322-4200-9D55-97ED91B5B4B4}" type="datetimeFigureOut">
              <a:rPr lang="zh-TW" altLang="en-US" smtClean="0"/>
              <a:t>2013/1/23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0AFB84-9FF1-429B-B0D4-DA402DCE91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6734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/>
          <p:nvPr/>
        </p:nvGrpSpPr>
        <p:grpSpPr>
          <a:xfrm>
            <a:off x="0" y="3268345"/>
            <a:ext cx="9144000" cy="146304"/>
            <a:chOff x="0" y="3268345"/>
            <a:chExt cx="9144000" cy="14630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924800" cy="14700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A2E2-0D20-4391-8F3E-CAAFE6E7FA52}" type="datetimeFigureOut">
              <a:rPr lang="zh-TW" altLang="en-US" smtClean="0"/>
              <a:t>2013/1/23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B575E-21D9-4F81-9A86-37E23FE3D5C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直排文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A2E2-0D20-4391-8F3E-CAAFE6E7FA52}" type="datetimeFigureOut">
              <a:rPr lang="zh-TW" altLang="en-US" smtClean="0"/>
              <a:t>2013/1/23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B575E-21D9-4F81-9A86-37E23FE3D5C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22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9712" y="6356350"/>
            <a:ext cx="1868424" cy="365125"/>
          </a:xfrm>
        </p:spPr>
        <p:txBody>
          <a:bodyPr/>
          <a:lstStyle/>
          <a:p>
            <a:fld id="{766CA2E2-0D20-4391-8F3E-CAAFE6E7FA52}" type="datetimeFigureOut">
              <a:rPr lang="zh-TW" altLang="en-US" smtClean="0"/>
              <a:t>2013/1/23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B575E-21D9-4F81-9A86-37E23FE3D5CC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Group 6"/>
          <p:cNvGrpSpPr/>
          <p:nvPr/>
        </p:nvGrpSpPr>
        <p:grpSpPr>
          <a:xfrm rot="5400000" flipH="1">
            <a:off x="3332988" y="3384804"/>
            <a:ext cx="6867144" cy="73152"/>
            <a:chOff x="0" y="3268345"/>
            <a:chExt cx="9144000" cy="146304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62654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A2E2-0D20-4391-8F3E-CAAFE6E7FA52}" type="datetimeFigureOut">
              <a:rPr lang="zh-TW" altLang="en-US" smtClean="0"/>
              <a:t>2013/1/23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B575E-21D9-4F81-9A86-37E23FE3D5CC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3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4406900"/>
            <a:ext cx="7827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2667000"/>
            <a:ext cx="7827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A2E2-0D20-4391-8F3E-CAAFE6E7FA52}" type="datetimeFigureOut">
              <a:rPr lang="zh-TW" altLang="en-US" smtClean="0"/>
              <a:t>2013/1/23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B575E-21D9-4F81-9A86-37E23FE3D5CC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Group 12"/>
          <p:cNvGrpSpPr/>
          <p:nvPr/>
        </p:nvGrpSpPr>
        <p:grpSpPr>
          <a:xfrm flipH="1">
            <a:off x="0" y="4228465"/>
            <a:ext cx="9144000" cy="146304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A2E2-0D20-4391-8F3E-CAAFE6E7FA52}" type="datetimeFigureOut">
              <a:rPr lang="zh-TW" altLang="en-US" smtClean="0"/>
              <a:t>2013/1/23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B575E-21D9-4F81-9A86-37E23FE3D5C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A2E2-0D20-4391-8F3E-CAAFE6E7FA52}" type="datetimeFigureOut">
              <a:rPr lang="zh-TW" altLang="en-US" smtClean="0"/>
              <a:t>2013/1/23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B575E-21D9-4F81-9A86-37E23FE3D5C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grpSp>
        <p:nvGrpSpPr>
          <p:cNvPr id="2" name="Group 16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A2E2-0D20-4391-8F3E-CAAFE6E7FA52}" type="datetimeFigureOut">
              <a:rPr lang="zh-TW" altLang="en-US" smtClean="0"/>
              <a:t>2013/1/23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B575E-21D9-4F81-9A86-37E23FE3D5C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A2E2-0D20-4391-8F3E-CAAFE6E7FA52}" type="datetimeFigureOut">
              <a:rPr lang="zh-TW" altLang="en-US" smtClean="0"/>
              <a:t>2013/1/23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B575E-21D9-4F81-9A86-37E23FE3D5CC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5" name="Group 10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754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A2E2-0D20-4391-8F3E-CAAFE6E7FA52}" type="datetimeFigureOut">
              <a:rPr lang="zh-TW" altLang="en-US" smtClean="0"/>
              <a:t>2013/1/23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B575E-21D9-4F81-9A86-37E23FE3D5CC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8" name="Group 13"/>
          <p:cNvGrpSpPr/>
          <p:nvPr/>
        </p:nvGrpSpPr>
        <p:grpSpPr>
          <a:xfrm flipH="1">
            <a:off x="0" y="11430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01368" y="685800"/>
            <a:ext cx="5495544" cy="3886200"/>
          </a:xfrm>
          <a:solidFill>
            <a:schemeClr val="accent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/>
          </a:scene3d>
          <a:sp3d contourW="12700" prstMaterial="softEdge">
            <a:bevelT prst="cross"/>
            <a:contourClr>
              <a:srgbClr val="FFFFFF"/>
            </a:contourClr>
          </a:sp3d>
        </p:spPr>
        <p:txBody>
          <a:bodyPr/>
          <a:lstStyle/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A2E2-0D20-4391-8F3E-CAAFE6E7FA52}" type="datetimeFigureOut">
              <a:rPr lang="zh-TW" altLang="en-US" smtClean="0"/>
              <a:t>2013/1/23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B575E-21D9-4F81-9A86-37E23FE3D5CC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3" name="Group 15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45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766CA2E2-0D20-4391-8F3E-CAAFE6E7FA52}" type="datetimeFigureOut">
              <a:rPr lang="zh-TW" altLang="en-US" smtClean="0"/>
              <a:t>2013/1/23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ysClr val="windowText" lastClr="000000"/>
                </a:solidFill>
              </a:defRPr>
            </a:lvl1pPr>
          </a:lstStyle>
          <a:p>
            <a:fld id="{722B575E-21D9-4F81-9A86-37E23FE3D5C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ln>
            <a:noFill/>
          </a:ln>
          <a:solidFill>
            <a:srgbClr val="FFFFFF"/>
          </a:solidFill>
          <a:effectLst>
            <a:glow rad="101600">
              <a:schemeClr val="tx2"/>
            </a:glo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70000"/>
        <a:buFont typeface="Wingdings 2" pitchFamily="18" charset="2"/>
        <a:buChar char="¥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60000"/>
        <a:buFont typeface="Wingdings 2" pitchFamily="18" charset="2"/>
        <a:buChar char="¥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/>
        </a:buClr>
        <a:buSzPct val="57000"/>
        <a:buFont typeface="Wingdings 2" pitchFamily="18" charset="2"/>
        <a:buChar char="¥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SzPct val="55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SzPct val="50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An Overview of </a:t>
            </a:r>
            <a:br>
              <a:rPr lang="en-US" altLang="zh-TW" dirty="0" smtClean="0"/>
            </a:br>
            <a:r>
              <a:rPr lang="en-US" altLang="zh-TW" dirty="0" smtClean="0"/>
              <a:t>Machine Learning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Speaker: Yi-Fan Chang</a:t>
            </a:r>
          </a:p>
          <a:p>
            <a:r>
              <a:rPr lang="en-US" altLang="zh-TW" dirty="0" smtClean="0"/>
              <a:t>Adviser: Prof. J. J. Ding</a:t>
            </a:r>
          </a:p>
          <a:p>
            <a:r>
              <a:rPr lang="en-US" altLang="zh-TW" dirty="0" smtClean="0"/>
              <a:t>Date</a:t>
            </a:r>
            <a:r>
              <a:rPr lang="en-US" altLang="zh-TW" smtClean="0"/>
              <a:t>: </a:t>
            </a:r>
            <a:r>
              <a:rPr lang="en-US" altLang="zh-TW" smtClean="0"/>
              <a:t>2011/10/21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2488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矩形 409"/>
          <p:cNvSpPr/>
          <p:nvPr/>
        </p:nvSpPr>
        <p:spPr>
          <a:xfrm>
            <a:off x="2627784" y="4365104"/>
            <a:ext cx="3744416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8" name="矩形 327"/>
          <p:cNvSpPr/>
          <p:nvPr/>
        </p:nvSpPr>
        <p:spPr>
          <a:xfrm>
            <a:off x="467544" y="1700808"/>
            <a:ext cx="3744416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EB9E-D747-4059-AA95-4AE1A2553F55}" type="slidenum">
              <a:rPr lang="zh-TW" altLang="en-US" sz="1800" smtClean="0">
                <a:solidFill>
                  <a:schemeClr val="tx1"/>
                </a:solidFill>
              </a:rPr>
              <a:pPr/>
              <a:t>10</a:t>
            </a:fld>
            <a:endParaRPr lang="zh-TW" altLang="en-US" sz="18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Algorithms</a:t>
            </a:r>
            <a:endParaRPr lang="zh-TW" altLang="en-US" dirty="0"/>
          </a:p>
        </p:txBody>
      </p:sp>
      <p:sp>
        <p:nvSpPr>
          <p:cNvPr id="329" name="矩形 328"/>
          <p:cNvSpPr/>
          <p:nvPr/>
        </p:nvSpPr>
        <p:spPr>
          <a:xfrm>
            <a:off x="4932040" y="1700808"/>
            <a:ext cx="3744416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0" name="文字方塊 329"/>
          <p:cNvSpPr txBox="1"/>
          <p:nvPr/>
        </p:nvSpPr>
        <p:spPr>
          <a:xfrm>
            <a:off x="1340024" y="3720230"/>
            <a:ext cx="2016224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Supervised learning</a:t>
            </a:r>
            <a:endParaRPr lang="zh-TW" altLang="en-US" dirty="0"/>
          </a:p>
        </p:txBody>
      </p:sp>
      <p:sp>
        <p:nvSpPr>
          <p:cNvPr id="331" name="文字方塊 330"/>
          <p:cNvSpPr txBox="1"/>
          <p:nvPr/>
        </p:nvSpPr>
        <p:spPr>
          <a:xfrm>
            <a:off x="5633753" y="3717032"/>
            <a:ext cx="2304256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Unsupervised learning</a:t>
            </a:r>
            <a:endParaRPr lang="zh-TW" altLang="en-US" dirty="0"/>
          </a:p>
        </p:txBody>
      </p:sp>
      <p:sp>
        <p:nvSpPr>
          <p:cNvPr id="332" name="文字方塊 331"/>
          <p:cNvSpPr txBox="1"/>
          <p:nvPr/>
        </p:nvSpPr>
        <p:spPr>
          <a:xfrm>
            <a:off x="3203848" y="6381328"/>
            <a:ext cx="2592288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Semi-supervised learning</a:t>
            </a:r>
            <a:endParaRPr lang="zh-TW" altLang="en-US" dirty="0"/>
          </a:p>
        </p:txBody>
      </p:sp>
      <p:sp>
        <p:nvSpPr>
          <p:cNvPr id="333" name="流程圖: 接點 332"/>
          <p:cNvSpPr/>
          <p:nvPr/>
        </p:nvSpPr>
        <p:spPr>
          <a:xfrm>
            <a:off x="971600" y="1988840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34" name="流程圖: 接點 333"/>
          <p:cNvSpPr/>
          <p:nvPr/>
        </p:nvSpPr>
        <p:spPr>
          <a:xfrm>
            <a:off x="755576" y="2204864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35" name="流程圖: 接點 334"/>
          <p:cNvSpPr/>
          <p:nvPr/>
        </p:nvSpPr>
        <p:spPr>
          <a:xfrm>
            <a:off x="1043608" y="2204864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36" name="流程圖: 接點 335"/>
          <p:cNvSpPr/>
          <p:nvPr/>
        </p:nvSpPr>
        <p:spPr>
          <a:xfrm>
            <a:off x="1115616" y="1844824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37" name="流程圖: 接點 336"/>
          <p:cNvSpPr/>
          <p:nvPr/>
        </p:nvSpPr>
        <p:spPr>
          <a:xfrm>
            <a:off x="1403648" y="2420888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38" name="流程圖: 接點 337"/>
          <p:cNvSpPr/>
          <p:nvPr/>
        </p:nvSpPr>
        <p:spPr>
          <a:xfrm>
            <a:off x="1331640" y="2060848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39" name="乘號 338"/>
          <p:cNvSpPr/>
          <p:nvPr/>
        </p:nvSpPr>
        <p:spPr>
          <a:xfrm>
            <a:off x="2267744" y="2204864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0" name="乘號 339"/>
          <p:cNvSpPr/>
          <p:nvPr/>
        </p:nvSpPr>
        <p:spPr>
          <a:xfrm>
            <a:off x="2420144" y="2357264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1" name="乘號 340"/>
          <p:cNvSpPr/>
          <p:nvPr/>
        </p:nvSpPr>
        <p:spPr>
          <a:xfrm>
            <a:off x="2572544" y="2509664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2" name="乘號 341"/>
          <p:cNvSpPr/>
          <p:nvPr/>
        </p:nvSpPr>
        <p:spPr>
          <a:xfrm>
            <a:off x="2724944" y="2662064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3" name="乘號 342"/>
          <p:cNvSpPr/>
          <p:nvPr/>
        </p:nvSpPr>
        <p:spPr>
          <a:xfrm>
            <a:off x="2915816" y="2420888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4" name="乘號 343"/>
          <p:cNvSpPr/>
          <p:nvPr/>
        </p:nvSpPr>
        <p:spPr>
          <a:xfrm>
            <a:off x="3059832" y="2636912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5" name="乘號 344"/>
          <p:cNvSpPr/>
          <p:nvPr/>
        </p:nvSpPr>
        <p:spPr>
          <a:xfrm>
            <a:off x="3275856" y="2852936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6" name="乘號 345"/>
          <p:cNvSpPr/>
          <p:nvPr/>
        </p:nvSpPr>
        <p:spPr>
          <a:xfrm>
            <a:off x="3334544" y="2564904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7" name="五角星形 346"/>
          <p:cNvSpPr/>
          <p:nvPr/>
        </p:nvSpPr>
        <p:spPr>
          <a:xfrm>
            <a:off x="2123728" y="2996952"/>
            <a:ext cx="216024" cy="216024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8" name="五角星形 347"/>
          <p:cNvSpPr/>
          <p:nvPr/>
        </p:nvSpPr>
        <p:spPr>
          <a:xfrm>
            <a:off x="2123728" y="3212976"/>
            <a:ext cx="216024" cy="216024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9" name="五角星形 348"/>
          <p:cNvSpPr/>
          <p:nvPr/>
        </p:nvSpPr>
        <p:spPr>
          <a:xfrm>
            <a:off x="2411760" y="3068960"/>
            <a:ext cx="216024" cy="216024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0" name="五角星形 349"/>
          <p:cNvSpPr/>
          <p:nvPr/>
        </p:nvSpPr>
        <p:spPr>
          <a:xfrm>
            <a:off x="2339752" y="3429000"/>
            <a:ext cx="216024" cy="216024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1" name="五角星形 350"/>
          <p:cNvSpPr/>
          <p:nvPr/>
        </p:nvSpPr>
        <p:spPr>
          <a:xfrm>
            <a:off x="2517304" y="3318520"/>
            <a:ext cx="216024" cy="216024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2" name="五角星形 351"/>
          <p:cNvSpPr/>
          <p:nvPr/>
        </p:nvSpPr>
        <p:spPr>
          <a:xfrm>
            <a:off x="2699792" y="3429000"/>
            <a:ext cx="216024" cy="216024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3" name="五角星形 352"/>
          <p:cNvSpPr/>
          <p:nvPr/>
        </p:nvSpPr>
        <p:spPr>
          <a:xfrm>
            <a:off x="2699792" y="3140968"/>
            <a:ext cx="216024" cy="216024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4" name="五角星形 353"/>
          <p:cNvSpPr/>
          <p:nvPr/>
        </p:nvSpPr>
        <p:spPr>
          <a:xfrm>
            <a:off x="2915816" y="3356992"/>
            <a:ext cx="216024" cy="216024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5" name="五角星形 354"/>
          <p:cNvSpPr/>
          <p:nvPr/>
        </p:nvSpPr>
        <p:spPr>
          <a:xfrm>
            <a:off x="1835696" y="3140968"/>
            <a:ext cx="216024" cy="216024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6" name="五角星形 355"/>
          <p:cNvSpPr/>
          <p:nvPr/>
        </p:nvSpPr>
        <p:spPr>
          <a:xfrm>
            <a:off x="2051720" y="3429000"/>
            <a:ext cx="216024" cy="216024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7" name="五角星形 356"/>
          <p:cNvSpPr/>
          <p:nvPr/>
        </p:nvSpPr>
        <p:spPr>
          <a:xfrm>
            <a:off x="1763688" y="3356992"/>
            <a:ext cx="216024" cy="216024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8" name="流程圖: 接點 357"/>
          <p:cNvSpPr/>
          <p:nvPr/>
        </p:nvSpPr>
        <p:spPr>
          <a:xfrm>
            <a:off x="1196008" y="2357264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59" name="流程圖: 接點 358"/>
          <p:cNvSpPr/>
          <p:nvPr/>
        </p:nvSpPr>
        <p:spPr>
          <a:xfrm>
            <a:off x="1187624" y="2636912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60" name="流程圖: 接點 359"/>
          <p:cNvSpPr/>
          <p:nvPr/>
        </p:nvSpPr>
        <p:spPr>
          <a:xfrm>
            <a:off x="1500808" y="2662064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61" name="流程圖: 接點 360"/>
          <p:cNvSpPr/>
          <p:nvPr/>
        </p:nvSpPr>
        <p:spPr>
          <a:xfrm>
            <a:off x="1331640" y="2852936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62" name="流程圖: 接點 361"/>
          <p:cNvSpPr/>
          <p:nvPr/>
        </p:nvSpPr>
        <p:spPr>
          <a:xfrm>
            <a:off x="1619672" y="2420888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63" name="流程圖: 接點 362"/>
          <p:cNvSpPr/>
          <p:nvPr/>
        </p:nvSpPr>
        <p:spPr>
          <a:xfrm>
            <a:off x="1484040" y="2141240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64" name="流程圖: 接點 363"/>
          <p:cNvSpPr/>
          <p:nvPr/>
        </p:nvSpPr>
        <p:spPr>
          <a:xfrm>
            <a:off x="971600" y="2492896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65" name="乘號 364"/>
          <p:cNvSpPr/>
          <p:nvPr/>
        </p:nvSpPr>
        <p:spPr>
          <a:xfrm>
            <a:off x="3486944" y="2717304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6" name="乘號 365"/>
          <p:cNvSpPr/>
          <p:nvPr/>
        </p:nvSpPr>
        <p:spPr>
          <a:xfrm>
            <a:off x="3639344" y="2869704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7" name="乘號 366"/>
          <p:cNvSpPr/>
          <p:nvPr/>
        </p:nvSpPr>
        <p:spPr>
          <a:xfrm>
            <a:off x="3347864" y="2348880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8" name="乘號 367"/>
          <p:cNvSpPr/>
          <p:nvPr/>
        </p:nvSpPr>
        <p:spPr>
          <a:xfrm>
            <a:off x="3791744" y="3022104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9" name="乘號 368"/>
          <p:cNvSpPr/>
          <p:nvPr/>
        </p:nvSpPr>
        <p:spPr>
          <a:xfrm>
            <a:off x="3131840" y="2348880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70" name="直線接點 369"/>
          <p:cNvCxnSpPr/>
          <p:nvPr/>
        </p:nvCxnSpPr>
        <p:spPr>
          <a:xfrm rot="16200000" flipH="1">
            <a:off x="1511660" y="2024844"/>
            <a:ext cx="936104" cy="43204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直線接點 370"/>
          <p:cNvCxnSpPr/>
          <p:nvPr/>
        </p:nvCxnSpPr>
        <p:spPr>
          <a:xfrm rot="10800000" flipV="1">
            <a:off x="1043608" y="2708920"/>
            <a:ext cx="1152128" cy="86409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直線接點 371"/>
          <p:cNvCxnSpPr/>
          <p:nvPr/>
        </p:nvCxnSpPr>
        <p:spPr>
          <a:xfrm>
            <a:off x="2195736" y="2708920"/>
            <a:ext cx="1656184" cy="72008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3" name="流程圖: 接點 372"/>
          <p:cNvSpPr/>
          <p:nvPr/>
        </p:nvSpPr>
        <p:spPr>
          <a:xfrm>
            <a:off x="5410944" y="2035696"/>
            <a:ext cx="144016" cy="144016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74" name="流程圖: 接點 373"/>
          <p:cNvSpPr/>
          <p:nvPr/>
        </p:nvSpPr>
        <p:spPr>
          <a:xfrm>
            <a:off x="5194920" y="2251720"/>
            <a:ext cx="144016" cy="144016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75" name="流程圖: 接點 374"/>
          <p:cNvSpPr/>
          <p:nvPr/>
        </p:nvSpPr>
        <p:spPr>
          <a:xfrm>
            <a:off x="5482952" y="2251720"/>
            <a:ext cx="144016" cy="144016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76" name="流程圖: 接點 375"/>
          <p:cNvSpPr/>
          <p:nvPr/>
        </p:nvSpPr>
        <p:spPr>
          <a:xfrm>
            <a:off x="5554960" y="1891680"/>
            <a:ext cx="144016" cy="144016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77" name="流程圖: 接點 376"/>
          <p:cNvSpPr/>
          <p:nvPr/>
        </p:nvSpPr>
        <p:spPr>
          <a:xfrm>
            <a:off x="5842992" y="2467744"/>
            <a:ext cx="144016" cy="144016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78" name="流程圖: 接點 377"/>
          <p:cNvSpPr/>
          <p:nvPr/>
        </p:nvSpPr>
        <p:spPr>
          <a:xfrm>
            <a:off x="5770984" y="2107704"/>
            <a:ext cx="144016" cy="144016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79" name="流程圖: 接點 378"/>
          <p:cNvSpPr/>
          <p:nvPr/>
        </p:nvSpPr>
        <p:spPr>
          <a:xfrm>
            <a:off x="5635352" y="2404120"/>
            <a:ext cx="144016" cy="144016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80" name="流程圖: 接點 379"/>
          <p:cNvSpPr/>
          <p:nvPr/>
        </p:nvSpPr>
        <p:spPr>
          <a:xfrm>
            <a:off x="5626968" y="2683768"/>
            <a:ext cx="144016" cy="144016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81" name="流程圖: 接點 380"/>
          <p:cNvSpPr/>
          <p:nvPr/>
        </p:nvSpPr>
        <p:spPr>
          <a:xfrm>
            <a:off x="5940152" y="2708920"/>
            <a:ext cx="144016" cy="144016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82" name="流程圖: 接點 381"/>
          <p:cNvSpPr/>
          <p:nvPr/>
        </p:nvSpPr>
        <p:spPr>
          <a:xfrm>
            <a:off x="5770984" y="2899792"/>
            <a:ext cx="144016" cy="144016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83" name="流程圖: 接點 382"/>
          <p:cNvSpPr/>
          <p:nvPr/>
        </p:nvSpPr>
        <p:spPr>
          <a:xfrm>
            <a:off x="6059016" y="2467744"/>
            <a:ext cx="144016" cy="144016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84" name="流程圖: 接點 383"/>
          <p:cNvSpPr/>
          <p:nvPr/>
        </p:nvSpPr>
        <p:spPr>
          <a:xfrm>
            <a:off x="5923384" y="2188096"/>
            <a:ext cx="144016" cy="144016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85" name="流程圖: 接點 384"/>
          <p:cNvSpPr/>
          <p:nvPr/>
        </p:nvSpPr>
        <p:spPr>
          <a:xfrm>
            <a:off x="5410944" y="2539752"/>
            <a:ext cx="144016" cy="144016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86" name="流程圖: 接點 385"/>
          <p:cNvSpPr/>
          <p:nvPr/>
        </p:nvSpPr>
        <p:spPr>
          <a:xfrm>
            <a:off x="6876256" y="2420888"/>
            <a:ext cx="144016" cy="144016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87" name="流程圖: 接點 386"/>
          <p:cNvSpPr/>
          <p:nvPr/>
        </p:nvSpPr>
        <p:spPr>
          <a:xfrm>
            <a:off x="7164288" y="2708920"/>
            <a:ext cx="144016" cy="144016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88" name="流程圖: 接點 387"/>
          <p:cNvSpPr/>
          <p:nvPr/>
        </p:nvSpPr>
        <p:spPr>
          <a:xfrm>
            <a:off x="7020272" y="2564904"/>
            <a:ext cx="144016" cy="144016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89" name="流程圖: 接點 388"/>
          <p:cNvSpPr/>
          <p:nvPr/>
        </p:nvSpPr>
        <p:spPr>
          <a:xfrm>
            <a:off x="7380312" y="2492896"/>
            <a:ext cx="144016" cy="144016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90" name="流程圖: 接點 389"/>
          <p:cNvSpPr/>
          <p:nvPr/>
        </p:nvSpPr>
        <p:spPr>
          <a:xfrm>
            <a:off x="6732240" y="2276872"/>
            <a:ext cx="144016" cy="144016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91" name="流程圖: 接點 390"/>
          <p:cNvSpPr/>
          <p:nvPr/>
        </p:nvSpPr>
        <p:spPr>
          <a:xfrm>
            <a:off x="7596336" y="2420888"/>
            <a:ext cx="144016" cy="144016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92" name="流程圖: 接點 391"/>
          <p:cNvSpPr/>
          <p:nvPr/>
        </p:nvSpPr>
        <p:spPr>
          <a:xfrm>
            <a:off x="7740352" y="2636912"/>
            <a:ext cx="144016" cy="144016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93" name="流程圖: 接點 392"/>
          <p:cNvSpPr/>
          <p:nvPr/>
        </p:nvSpPr>
        <p:spPr>
          <a:xfrm>
            <a:off x="7668344" y="2861320"/>
            <a:ext cx="144016" cy="144016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94" name="流程圖: 接點 393"/>
          <p:cNvSpPr/>
          <p:nvPr/>
        </p:nvSpPr>
        <p:spPr>
          <a:xfrm>
            <a:off x="7812360" y="2420888"/>
            <a:ext cx="144016" cy="144016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95" name="流程圖: 接點 394"/>
          <p:cNvSpPr/>
          <p:nvPr/>
        </p:nvSpPr>
        <p:spPr>
          <a:xfrm>
            <a:off x="7884368" y="2780928"/>
            <a:ext cx="144016" cy="144016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96" name="流程圖: 接點 395"/>
          <p:cNvSpPr/>
          <p:nvPr/>
        </p:nvSpPr>
        <p:spPr>
          <a:xfrm>
            <a:off x="7452320" y="2708920"/>
            <a:ext cx="144016" cy="144016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97" name="流程圖: 接點 396"/>
          <p:cNvSpPr/>
          <p:nvPr/>
        </p:nvSpPr>
        <p:spPr>
          <a:xfrm>
            <a:off x="8172400" y="3068960"/>
            <a:ext cx="144016" cy="144016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98" name="流程圖: 接點 397"/>
          <p:cNvSpPr/>
          <p:nvPr/>
        </p:nvSpPr>
        <p:spPr>
          <a:xfrm>
            <a:off x="8028384" y="2924944"/>
            <a:ext cx="144016" cy="144016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99" name="流程圖: 接點 398"/>
          <p:cNvSpPr/>
          <p:nvPr/>
        </p:nvSpPr>
        <p:spPr>
          <a:xfrm>
            <a:off x="6156176" y="3429000"/>
            <a:ext cx="144016" cy="144016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00" name="流程圖: 接點 399"/>
          <p:cNvSpPr/>
          <p:nvPr/>
        </p:nvSpPr>
        <p:spPr>
          <a:xfrm>
            <a:off x="6228184" y="3212976"/>
            <a:ext cx="144016" cy="144016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01" name="流程圖: 接點 400"/>
          <p:cNvSpPr/>
          <p:nvPr/>
        </p:nvSpPr>
        <p:spPr>
          <a:xfrm>
            <a:off x="6444208" y="3068960"/>
            <a:ext cx="144016" cy="144016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02" name="流程圖: 接點 401"/>
          <p:cNvSpPr/>
          <p:nvPr/>
        </p:nvSpPr>
        <p:spPr>
          <a:xfrm>
            <a:off x="6660232" y="3140968"/>
            <a:ext cx="144016" cy="144016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03" name="流程圖: 接點 402"/>
          <p:cNvSpPr/>
          <p:nvPr/>
        </p:nvSpPr>
        <p:spPr>
          <a:xfrm>
            <a:off x="6372200" y="3501008"/>
            <a:ext cx="144016" cy="144016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04" name="流程圖: 接點 403"/>
          <p:cNvSpPr/>
          <p:nvPr/>
        </p:nvSpPr>
        <p:spPr>
          <a:xfrm>
            <a:off x="6444208" y="3284984"/>
            <a:ext cx="144016" cy="144016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05" name="流程圖: 接點 404"/>
          <p:cNvSpPr/>
          <p:nvPr/>
        </p:nvSpPr>
        <p:spPr>
          <a:xfrm>
            <a:off x="6588224" y="3501008"/>
            <a:ext cx="144016" cy="144016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06" name="流程圖: 接點 405"/>
          <p:cNvSpPr/>
          <p:nvPr/>
        </p:nvSpPr>
        <p:spPr>
          <a:xfrm>
            <a:off x="6876256" y="3212976"/>
            <a:ext cx="144016" cy="144016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07" name="流程圖: 接點 406"/>
          <p:cNvSpPr/>
          <p:nvPr/>
        </p:nvSpPr>
        <p:spPr>
          <a:xfrm>
            <a:off x="7092280" y="3356992"/>
            <a:ext cx="144016" cy="144016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08" name="流程圖: 接點 407"/>
          <p:cNvSpPr/>
          <p:nvPr/>
        </p:nvSpPr>
        <p:spPr>
          <a:xfrm>
            <a:off x="6732240" y="3356992"/>
            <a:ext cx="144016" cy="144016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09" name="流程圖: 接點 408"/>
          <p:cNvSpPr/>
          <p:nvPr/>
        </p:nvSpPr>
        <p:spPr>
          <a:xfrm>
            <a:off x="6876256" y="3501008"/>
            <a:ext cx="144016" cy="144016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11" name="流程圖: 接點 410"/>
          <p:cNvSpPr/>
          <p:nvPr/>
        </p:nvSpPr>
        <p:spPr>
          <a:xfrm>
            <a:off x="3131840" y="4653136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12" name="流程圖: 接點 411"/>
          <p:cNvSpPr/>
          <p:nvPr/>
        </p:nvSpPr>
        <p:spPr>
          <a:xfrm>
            <a:off x="2915816" y="4869160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13" name="流程圖: 接點 412"/>
          <p:cNvSpPr/>
          <p:nvPr/>
        </p:nvSpPr>
        <p:spPr>
          <a:xfrm>
            <a:off x="3203848" y="4869160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14" name="流程圖: 接點 413"/>
          <p:cNvSpPr/>
          <p:nvPr/>
        </p:nvSpPr>
        <p:spPr>
          <a:xfrm>
            <a:off x="3275856" y="4509120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15" name="流程圖: 接點 414"/>
          <p:cNvSpPr/>
          <p:nvPr/>
        </p:nvSpPr>
        <p:spPr>
          <a:xfrm>
            <a:off x="3563888" y="5085184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16" name="流程圖: 接點 415"/>
          <p:cNvSpPr/>
          <p:nvPr/>
        </p:nvSpPr>
        <p:spPr>
          <a:xfrm>
            <a:off x="3491880" y="4725144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17" name="乘號 416"/>
          <p:cNvSpPr/>
          <p:nvPr/>
        </p:nvSpPr>
        <p:spPr>
          <a:xfrm>
            <a:off x="4427984" y="4869160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8" name="乘號 417"/>
          <p:cNvSpPr/>
          <p:nvPr/>
        </p:nvSpPr>
        <p:spPr>
          <a:xfrm>
            <a:off x="4580384" y="5021560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9" name="乘號 418"/>
          <p:cNvSpPr/>
          <p:nvPr/>
        </p:nvSpPr>
        <p:spPr>
          <a:xfrm>
            <a:off x="4732784" y="5173960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0" name="乘號 419"/>
          <p:cNvSpPr/>
          <p:nvPr/>
        </p:nvSpPr>
        <p:spPr>
          <a:xfrm>
            <a:off x="4885184" y="5326360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1" name="乘號 420"/>
          <p:cNvSpPr/>
          <p:nvPr/>
        </p:nvSpPr>
        <p:spPr>
          <a:xfrm>
            <a:off x="5076056" y="5085184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2" name="乘號 421"/>
          <p:cNvSpPr/>
          <p:nvPr/>
        </p:nvSpPr>
        <p:spPr>
          <a:xfrm>
            <a:off x="5220072" y="5301208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3" name="乘號 422"/>
          <p:cNvSpPr/>
          <p:nvPr/>
        </p:nvSpPr>
        <p:spPr>
          <a:xfrm>
            <a:off x="5436096" y="5517232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4" name="乘號 423"/>
          <p:cNvSpPr/>
          <p:nvPr/>
        </p:nvSpPr>
        <p:spPr>
          <a:xfrm>
            <a:off x="5494784" y="5229200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5" name="五角星形 424"/>
          <p:cNvSpPr/>
          <p:nvPr/>
        </p:nvSpPr>
        <p:spPr>
          <a:xfrm>
            <a:off x="4283968" y="5661248"/>
            <a:ext cx="216024" cy="216024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6" name="五角星形 425"/>
          <p:cNvSpPr/>
          <p:nvPr/>
        </p:nvSpPr>
        <p:spPr>
          <a:xfrm>
            <a:off x="4283968" y="5877272"/>
            <a:ext cx="216024" cy="216024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7" name="五角星形 426"/>
          <p:cNvSpPr/>
          <p:nvPr/>
        </p:nvSpPr>
        <p:spPr>
          <a:xfrm>
            <a:off x="4572000" y="5733256"/>
            <a:ext cx="216024" cy="216024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8" name="五角星形 427"/>
          <p:cNvSpPr/>
          <p:nvPr/>
        </p:nvSpPr>
        <p:spPr>
          <a:xfrm>
            <a:off x="4499992" y="6093296"/>
            <a:ext cx="216024" cy="216024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9" name="五角星形 428"/>
          <p:cNvSpPr/>
          <p:nvPr/>
        </p:nvSpPr>
        <p:spPr>
          <a:xfrm>
            <a:off x="4677544" y="5982816"/>
            <a:ext cx="216024" cy="216024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0" name="五角星形 429"/>
          <p:cNvSpPr/>
          <p:nvPr/>
        </p:nvSpPr>
        <p:spPr>
          <a:xfrm>
            <a:off x="4860032" y="6093296"/>
            <a:ext cx="216024" cy="216024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1" name="五角星形 430"/>
          <p:cNvSpPr/>
          <p:nvPr/>
        </p:nvSpPr>
        <p:spPr>
          <a:xfrm>
            <a:off x="4860032" y="5805264"/>
            <a:ext cx="216024" cy="216024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2" name="五角星形 431"/>
          <p:cNvSpPr/>
          <p:nvPr/>
        </p:nvSpPr>
        <p:spPr>
          <a:xfrm>
            <a:off x="5076056" y="6021288"/>
            <a:ext cx="216024" cy="216024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3" name="五角星形 432"/>
          <p:cNvSpPr/>
          <p:nvPr/>
        </p:nvSpPr>
        <p:spPr>
          <a:xfrm>
            <a:off x="3995936" y="5805264"/>
            <a:ext cx="216024" cy="216024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4" name="五角星形 433"/>
          <p:cNvSpPr/>
          <p:nvPr/>
        </p:nvSpPr>
        <p:spPr>
          <a:xfrm>
            <a:off x="4211960" y="6093296"/>
            <a:ext cx="216024" cy="216024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5" name="五角星形 434"/>
          <p:cNvSpPr/>
          <p:nvPr/>
        </p:nvSpPr>
        <p:spPr>
          <a:xfrm>
            <a:off x="3923928" y="6021288"/>
            <a:ext cx="216024" cy="216024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6" name="流程圖: 接點 435"/>
          <p:cNvSpPr/>
          <p:nvPr/>
        </p:nvSpPr>
        <p:spPr>
          <a:xfrm>
            <a:off x="3356248" y="5021560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37" name="流程圖: 接點 436"/>
          <p:cNvSpPr/>
          <p:nvPr/>
        </p:nvSpPr>
        <p:spPr>
          <a:xfrm>
            <a:off x="3347864" y="5301208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38" name="流程圖: 接點 437"/>
          <p:cNvSpPr/>
          <p:nvPr/>
        </p:nvSpPr>
        <p:spPr>
          <a:xfrm>
            <a:off x="3661048" y="5326360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39" name="流程圖: 接點 438"/>
          <p:cNvSpPr/>
          <p:nvPr/>
        </p:nvSpPr>
        <p:spPr>
          <a:xfrm>
            <a:off x="3491880" y="5517232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40" name="流程圖: 接點 439"/>
          <p:cNvSpPr/>
          <p:nvPr/>
        </p:nvSpPr>
        <p:spPr>
          <a:xfrm>
            <a:off x="3779912" y="5085184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41" name="流程圖: 接點 440"/>
          <p:cNvSpPr/>
          <p:nvPr/>
        </p:nvSpPr>
        <p:spPr>
          <a:xfrm>
            <a:off x="3644280" y="4805536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42" name="流程圖: 接點 441"/>
          <p:cNvSpPr/>
          <p:nvPr/>
        </p:nvSpPr>
        <p:spPr>
          <a:xfrm>
            <a:off x="3131840" y="5157192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43" name="乘號 442"/>
          <p:cNvSpPr/>
          <p:nvPr/>
        </p:nvSpPr>
        <p:spPr>
          <a:xfrm>
            <a:off x="5647184" y="5381600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4" name="乘號 443"/>
          <p:cNvSpPr/>
          <p:nvPr/>
        </p:nvSpPr>
        <p:spPr>
          <a:xfrm>
            <a:off x="5799584" y="5534000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5" name="乘號 444"/>
          <p:cNvSpPr/>
          <p:nvPr/>
        </p:nvSpPr>
        <p:spPr>
          <a:xfrm>
            <a:off x="5508104" y="5013176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6" name="乘號 445"/>
          <p:cNvSpPr/>
          <p:nvPr/>
        </p:nvSpPr>
        <p:spPr>
          <a:xfrm>
            <a:off x="5951984" y="5686400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7" name="乘號 446"/>
          <p:cNvSpPr/>
          <p:nvPr/>
        </p:nvSpPr>
        <p:spPr>
          <a:xfrm>
            <a:off x="5292080" y="5013176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8" name="流程圖: 決策 447"/>
          <p:cNvSpPr/>
          <p:nvPr/>
        </p:nvSpPr>
        <p:spPr>
          <a:xfrm>
            <a:off x="4067944" y="4437112"/>
            <a:ext cx="144016" cy="144016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9" name="流程圖: 決策 448"/>
          <p:cNvSpPr/>
          <p:nvPr/>
        </p:nvSpPr>
        <p:spPr>
          <a:xfrm>
            <a:off x="3851920" y="4509120"/>
            <a:ext cx="144016" cy="144016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0" name="流程圖: 決策 449"/>
          <p:cNvSpPr/>
          <p:nvPr/>
        </p:nvSpPr>
        <p:spPr>
          <a:xfrm>
            <a:off x="3347864" y="4725144"/>
            <a:ext cx="144016" cy="144016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1" name="流程圖: 決策 450"/>
          <p:cNvSpPr/>
          <p:nvPr/>
        </p:nvSpPr>
        <p:spPr>
          <a:xfrm>
            <a:off x="3491880" y="4437112"/>
            <a:ext cx="144016" cy="144016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2" name="流程圖: 決策 451"/>
          <p:cNvSpPr/>
          <p:nvPr/>
        </p:nvSpPr>
        <p:spPr>
          <a:xfrm>
            <a:off x="3059832" y="4941168"/>
            <a:ext cx="144016" cy="144016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3" name="流程圖: 決策 452"/>
          <p:cNvSpPr/>
          <p:nvPr/>
        </p:nvSpPr>
        <p:spPr>
          <a:xfrm>
            <a:off x="4427984" y="5805264"/>
            <a:ext cx="144016" cy="144016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4" name="流程圖: 決策 453"/>
          <p:cNvSpPr/>
          <p:nvPr/>
        </p:nvSpPr>
        <p:spPr>
          <a:xfrm>
            <a:off x="3779912" y="5877272"/>
            <a:ext cx="144016" cy="144016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5" name="流程圖: 決策 454"/>
          <p:cNvSpPr/>
          <p:nvPr/>
        </p:nvSpPr>
        <p:spPr>
          <a:xfrm>
            <a:off x="3563888" y="6093296"/>
            <a:ext cx="144016" cy="144016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6" name="流程圖: 決策 455"/>
          <p:cNvSpPr/>
          <p:nvPr/>
        </p:nvSpPr>
        <p:spPr>
          <a:xfrm>
            <a:off x="3635896" y="4509120"/>
            <a:ext cx="144016" cy="144016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7" name="流程圖: 決策 456"/>
          <p:cNvSpPr/>
          <p:nvPr/>
        </p:nvSpPr>
        <p:spPr>
          <a:xfrm>
            <a:off x="3491880" y="5229200"/>
            <a:ext cx="144016" cy="144016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8" name="流程圖: 決策 457"/>
          <p:cNvSpPr/>
          <p:nvPr/>
        </p:nvSpPr>
        <p:spPr>
          <a:xfrm>
            <a:off x="3779912" y="4653136"/>
            <a:ext cx="144016" cy="144016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9" name="流程圖: 決策 458"/>
          <p:cNvSpPr/>
          <p:nvPr/>
        </p:nvSpPr>
        <p:spPr>
          <a:xfrm>
            <a:off x="3779912" y="4869160"/>
            <a:ext cx="144016" cy="144016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0" name="流程圖: 決策 459"/>
          <p:cNvSpPr/>
          <p:nvPr/>
        </p:nvSpPr>
        <p:spPr>
          <a:xfrm>
            <a:off x="4211960" y="4437112"/>
            <a:ext cx="144016" cy="144016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1" name="流程圖: 決策 460"/>
          <p:cNvSpPr/>
          <p:nvPr/>
        </p:nvSpPr>
        <p:spPr>
          <a:xfrm>
            <a:off x="3779912" y="6093296"/>
            <a:ext cx="144016" cy="144016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2" name="流程圖: 決策 461"/>
          <p:cNvSpPr/>
          <p:nvPr/>
        </p:nvSpPr>
        <p:spPr>
          <a:xfrm>
            <a:off x="4427984" y="5517232"/>
            <a:ext cx="144016" cy="144016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3" name="流程圖: 決策 462"/>
          <p:cNvSpPr/>
          <p:nvPr/>
        </p:nvSpPr>
        <p:spPr>
          <a:xfrm>
            <a:off x="4211960" y="5517232"/>
            <a:ext cx="144016" cy="144016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4" name="流程圖: 決策 463"/>
          <p:cNvSpPr/>
          <p:nvPr/>
        </p:nvSpPr>
        <p:spPr>
          <a:xfrm>
            <a:off x="4139952" y="5373216"/>
            <a:ext cx="144016" cy="144016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5" name="流程圖: 決策 464"/>
          <p:cNvSpPr/>
          <p:nvPr/>
        </p:nvSpPr>
        <p:spPr>
          <a:xfrm>
            <a:off x="3995936" y="5589240"/>
            <a:ext cx="144016" cy="144016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6" name="流程圖: 決策 465"/>
          <p:cNvSpPr/>
          <p:nvPr/>
        </p:nvSpPr>
        <p:spPr>
          <a:xfrm>
            <a:off x="5148064" y="5877272"/>
            <a:ext cx="144016" cy="144016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7" name="流程圖: 決策 466"/>
          <p:cNvSpPr/>
          <p:nvPr/>
        </p:nvSpPr>
        <p:spPr>
          <a:xfrm>
            <a:off x="5292080" y="6093296"/>
            <a:ext cx="144016" cy="144016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8" name="流程圖: 決策 467"/>
          <p:cNvSpPr/>
          <p:nvPr/>
        </p:nvSpPr>
        <p:spPr>
          <a:xfrm>
            <a:off x="5364088" y="5949280"/>
            <a:ext cx="144016" cy="144016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9" name="流程圖: 決策 468"/>
          <p:cNvSpPr/>
          <p:nvPr/>
        </p:nvSpPr>
        <p:spPr>
          <a:xfrm>
            <a:off x="5508104" y="6093296"/>
            <a:ext cx="144016" cy="144016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0" name="流程圖: 決策 469"/>
          <p:cNvSpPr/>
          <p:nvPr/>
        </p:nvSpPr>
        <p:spPr>
          <a:xfrm>
            <a:off x="4355976" y="5373216"/>
            <a:ext cx="144016" cy="144016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1" name="流程圖: 決策 470"/>
          <p:cNvSpPr/>
          <p:nvPr/>
        </p:nvSpPr>
        <p:spPr>
          <a:xfrm>
            <a:off x="3347864" y="6093296"/>
            <a:ext cx="144016" cy="144016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2" name="流程圖: 決策 471"/>
          <p:cNvSpPr/>
          <p:nvPr/>
        </p:nvSpPr>
        <p:spPr>
          <a:xfrm>
            <a:off x="4572000" y="5949280"/>
            <a:ext cx="144016" cy="144016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3" name="流程圖: 決策 472"/>
          <p:cNvSpPr/>
          <p:nvPr/>
        </p:nvSpPr>
        <p:spPr>
          <a:xfrm>
            <a:off x="4860032" y="5085184"/>
            <a:ext cx="144016" cy="144016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4" name="流程圖: 決策 473"/>
          <p:cNvSpPr/>
          <p:nvPr/>
        </p:nvSpPr>
        <p:spPr>
          <a:xfrm>
            <a:off x="6012160" y="5949280"/>
            <a:ext cx="144016" cy="144016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5" name="流程圖: 決策 474"/>
          <p:cNvSpPr/>
          <p:nvPr/>
        </p:nvSpPr>
        <p:spPr>
          <a:xfrm>
            <a:off x="5724128" y="5229200"/>
            <a:ext cx="144016" cy="144016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6" name="流程圖: 決策 475"/>
          <p:cNvSpPr/>
          <p:nvPr/>
        </p:nvSpPr>
        <p:spPr>
          <a:xfrm>
            <a:off x="6084168" y="6093296"/>
            <a:ext cx="144016" cy="144016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7" name="流程圖: 決策 476"/>
          <p:cNvSpPr/>
          <p:nvPr/>
        </p:nvSpPr>
        <p:spPr>
          <a:xfrm>
            <a:off x="3076600" y="5966048"/>
            <a:ext cx="144016" cy="144016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8" name="流程圖: 決策 477"/>
          <p:cNvSpPr/>
          <p:nvPr/>
        </p:nvSpPr>
        <p:spPr>
          <a:xfrm>
            <a:off x="5580112" y="4869160"/>
            <a:ext cx="144016" cy="144016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9" name="手繪多邊形 478"/>
          <p:cNvSpPr/>
          <p:nvPr/>
        </p:nvSpPr>
        <p:spPr>
          <a:xfrm>
            <a:off x="2780778" y="4559474"/>
            <a:ext cx="2141951" cy="1327759"/>
          </a:xfrm>
          <a:custGeom>
            <a:avLst/>
            <a:gdLst>
              <a:gd name="connsiteX0" fmla="*/ 2141951 w 2141951"/>
              <a:gd name="connsiteY0" fmla="*/ 0 h 1327759"/>
              <a:gd name="connsiteX1" fmla="*/ 1478071 w 2141951"/>
              <a:gd name="connsiteY1" fmla="*/ 187890 h 1327759"/>
              <a:gd name="connsiteX2" fmla="*/ 1215025 w 2141951"/>
              <a:gd name="connsiteY2" fmla="*/ 864296 h 1327759"/>
              <a:gd name="connsiteX3" fmla="*/ 889348 w 2141951"/>
              <a:gd name="connsiteY3" fmla="*/ 1290181 h 1327759"/>
              <a:gd name="connsiteX4" fmla="*/ 0 w 2141951"/>
              <a:gd name="connsiteY4" fmla="*/ 1089764 h 1327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1951" h="1327759">
                <a:moveTo>
                  <a:pt x="2141951" y="0"/>
                </a:moveTo>
                <a:cubicBezTo>
                  <a:pt x="1887255" y="21920"/>
                  <a:pt x="1632559" y="43841"/>
                  <a:pt x="1478071" y="187890"/>
                </a:cubicBezTo>
                <a:cubicBezTo>
                  <a:pt x="1323583" y="331939"/>
                  <a:pt x="1313145" y="680581"/>
                  <a:pt x="1215025" y="864296"/>
                </a:cubicBezTo>
                <a:cubicBezTo>
                  <a:pt x="1116905" y="1048011"/>
                  <a:pt x="1091852" y="1252603"/>
                  <a:pt x="889348" y="1290181"/>
                </a:cubicBezTo>
                <a:cubicBezTo>
                  <a:pt x="686844" y="1327759"/>
                  <a:pt x="343422" y="1208761"/>
                  <a:pt x="0" y="1089764"/>
                </a:cubicBezTo>
              </a:path>
            </a:pathLst>
          </a:cu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0" name="手繪多邊形 479"/>
          <p:cNvSpPr/>
          <p:nvPr/>
        </p:nvSpPr>
        <p:spPr>
          <a:xfrm>
            <a:off x="4108537" y="5073041"/>
            <a:ext cx="1828800" cy="1177447"/>
          </a:xfrm>
          <a:custGeom>
            <a:avLst/>
            <a:gdLst>
              <a:gd name="connsiteX0" fmla="*/ 0 w 1828800"/>
              <a:gd name="connsiteY0" fmla="*/ 0 h 1177447"/>
              <a:gd name="connsiteX1" fmla="*/ 450937 w 1828800"/>
              <a:gd name="connsiteY1" fmla="*/ 200417 h 1177447"/>
              <a:gd name="connsiteX2" fmla="*/ 864296 w 1828800"/>
              <a:gd name="connsiteY2" fmla="*/ 601249 h 1177447"/>
              <a:gd name="connsiteX3" fmla="*/ 1528175 w 1828800"/>
              <a:gd name="connsiteY3" fmla="*/ 764088 h 1177447"/>
              <a:gd name="connsiteX4" fmla="*/ 1828800 w 1828800"/>
              <a:gd name="connsiteY4" fmla="*/ 1177447 h 1177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0" h="1177447">
                <a:moveTo>
                  <a:pt x="0" y="0"/>
                </a:moveTo>
                <a:cubicBezTo>
                  <a:pt x="153444" y="50104"/>
                  <a:pt x="306888" y="100209"/>
                  <a:pt x="450937" y="200417"/>
                </a:cubicBezTo>
                <a:cubicBezTo>
                  <a:pt x="594986" y="300625"/>
                  <a:pt x="684756" y="507304"/>
                  <a:pt x="864296" y="601249"/>
                </a:cubicBezTo>
                <a:cubicBezTo>
                  <a:pt x="1043836" y="695194"/>
                  <a:pt x="1367425" y="668055"/>
                  <a:pt x="1528175" y="764088"/>
                </a:cubicBezTo>
                <a:cubicBezTo>
                  <a:pt x="1688925" y="860121"/>
                  <a:pt x="1758862" y="1018784"/>
                  <a:pt x="1828800" y="1177447"/>
                </a:cubicBezTo>
              </a:path>
            </a:pathLst>
          </a:cu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1" name="橢圓 480"/>
          <p:cNvSpPr/>
          <p:nvPr/>
        </p:nvSpPr>
        <p:spPr>
          <a:xfrm>
            <a:off x="5076056" y="1772816"/>
            <a:ext cx="1296144" cy="1368152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2" name="手繪多邊形 481"/>
          <p:cNvSpPr/>
          <p:nvPr/>
        </p:nvSpPr>
        <p:spPr>
          <a:xfrm>
            <a:off x="5668028" y="2858022"/>
            <a:ext cx="1918569" cy="862208"/>
          </a:xfrm>
          <a:custGeom>
            <a:avLst/>
            <a:gdLst>
              <a:gd name="connsiteX0" fmla="*/ 144049 w 1918569"/>
              <a:gd name="connsiteY0" fmla="*/ 599162 h 862208"/>
              <a:gd name="connsiteX1" fmla="*/ 807928 w 1918569"/>
              <a:gd name="connsiteY1" fmla="*/ 10438 h 862208"/>
              <a:gd name="connsiteX2" fmla="*/ 1810010 w 1918569"/>
              <a:gd name="connsiteY2" fmla="*/ 536531 h 862208"/>
              <a:gd name="connsiteX3" fmla="*/ 1459282 w 1918569"/>
              <a:gd name="connsiteY3" fmla="*/ 824630 h 862208"/>
              <a:gd name="connsiteX4" fmla="*/ 219205 w 1918569"/>
              <a:gd name="connsiteY4" fmla="*/ 762000 h 862208"/>
              <a:gd name="connsiteX5" fmla="*/ 144049 w 1918569"/>
              <a:gd name="connsiteY5" fmla="*/ 599162 h 86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8569" h="862208">
                <a:moveTo>
                  <a:pt x="144049" y="599162"/>
                </a:moveTo>
                <a:cubicBezTo>
                  <a:pt x="242170" y="473902"/>
                  <a:pt x="530268" y="20876"/>
                  <a:pt x="807928" y="10438"/>
                </a:cubicBezTo>
                <a:cubicBezTo>
                  <a:pt x="1085588" y="0"/>
                  <a:pt x="1701451" y="400832"/>
                  <a:pt x="1810010" y="536531"/>
                </a:cubicBezTo>
                <a:cubicBezTo>
                  <a:pt x="1918569" y="672230"/>
                  <a:pt x="1724416" y="787052"/>
                  <a:pt x="1459282" y="824630"/>
                </a:cubicBezTo>
                <a:cubicBezTo>
                  <a:pt x="1194148" y="862208"/>
                  <a:pt x="438411" y="801666"/>
                  <a:pt x="219205" y="762000"/>
                </a:cubicBezTo>
                <a:cubicBezTo>
                  <a:pt x="0" y="722334"/>
                  <a:pt x="45929" y="724422"/>
                  <a:pt x="144049" y="599162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3" name="手繪多邊形 482"/>
          <p:cNvSpPr/>
          <p:nvPr/>
        </p:nvSpPr>
        <p:spPr>
          <a:xfrm>
            <a:off x="6513534" y="1997901"/>
            <a:ext cx="1939446" cy="1421704"/>
          </a:xfrm>
          <a:custGeom>
            <a:avLst/>
            <a:gdLst>
              <a:gd name="connsiteX0" fmla="*/ 137787 w 1939446"/>
              <a:gd name="connsiteY0" fmla="*/ 56367 h 1421704"/>
              <a:gd name="connsiteX1" fmla="*/ 50104 w 1939446"/>
              <a:gd name="connsiteY1" fmla="*/ 231732 h 1421704"/>
              <a:gd name="connsiteX2" fmla="*/ 438411 w 1939446"/>
              <a:gd name="connsiteY2" fmla="*/ 908137 h 1421704"/>
              <a:gd name="connsiteX3" fmla="*/ 1678488 w 1939446"/>
              <a:gd name="connsiteY3" fmla="*/ 1359074 h 1421704"/>
              <a:gd name="connsiteX4" fmla="*/ 1929008 w 1939446"/>
              <a:gd name="connsiteY4" fmla="*/ 1283918 h 1421704"/>
              <a:gd name="connsiteX5" fmla="*/ 1741118 w 1939446"/>
              <a:gd name="connsiteY5" fmla="*/ 682669 h 1421704"/>
              <a:gd name="connsiteX6" fmla="*/ 1503124 w 1939446"/>
              <a:gd name="connsiteY6" fmla="*/ 306888 h 1421704"/>
              <a:gd name="connsiteX7" fmla="*/ 538619 w 1939446"/>
              <a:gd name="connsiteY7" fmla="*/ 43841 h 1421704"/>
              <a:gd name="connsiteX8" fmla="*/ 137787 w 1939446"/>
              <a:gd name="connsiteY8" fmla="*/ 56367 h 142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9446" h="1421704">
                <a:moveTo>
                  <a:pt x="137787" y="56367"/>
                </a:moveTo>
                <a:cubicBezTo>
                  <a:pt x="56368" y="87682"/>
                  <a:pt x="0" y="89771"/>
                  <a:pt x="50104" y="231732"/>
                </a:cubicBezTo>
                <a:cubicBezTo>
                  <a:pt x="100208" y="373693"/>
                  <a:pt x="167014" y="720247"/>
                  <a:pt x="438411" y="908137"/>
                </a:cubicBezTo>
                <a:cubicBezTo>
                  <a:pt x="709808" y="1096027"/>
                  <a:pt x="1430055" y="1296444"/>
                  <a:pt x="1678488" y="1359074"/>
                </a:cubicBezTo>
                <a:cubicBezTo>
                  <a:pt x="1926921" y="1421704"/>
                  <a:pt x="1918570" y="1396652"/>
                  <a:pt x="1929008" y="1283918"/>
                </a:cubicBezTo>
                <a:cubicBezTo>
                  <a:pt x="1939446" y="1171184"/>
                  <a:pt x="1812099" y="845507"/>
                  <a:pt x="1741118" y="682669"/>
                </a:cubicBezTo>
                <a:cubicBezTo>
                  <a:pt x="1670137" y="519831"/>
                  <a:pt x="1703540" y="413359"/>
                  <a:pt x="1503124" y="306888"/>
                </a:cubicBezTo>
                <a:cubicBezTo>
                  <a:pt x="1302708" y="200417"/>
                  <a:pt x="768263" y="87682"/>
                  <a:pt x="538619" y="43841"/>
                </a:cubicBezTo>
                <a:cubicBezTo>
                  <a:pt x="308975" y="0"/>
                  <a:pt x="219206" y="25052"/>
                  <a:pt x="137787" y="56367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11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/>
          <a:lstStyle/>
          <a:p>
            <a:r>
              <a:rPr lang="en-US" altLang="zh-TW" dirty="0" smtClean="0"/>
              <a:t>Supervised learning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Machine learning structure</a:t>
            </a:r>
            <a:endParaRPr lang="zh-TW" altLang="en-US" dirty="0"/>
          </a:p>
        </p:txBody>
      </p:sp>
      <p:pic>
        <p:nvPicPr>
          <p:cNvPr id="2050" name="Picture 2" descr="C:\Users\Ian\Desktop\supervis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387" y="2204864"/>
            <a:ext cx="6059941" cy="3715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490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Unsupervised learning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Machine learning structure</a:t>
            </a:r>
            <a:endParaRPr lang="zh-TW" altLang="en-US" dirty="0"/>
          </a:p>
        </p:txBody>
      </p:sp>
      <p:pic>
        <p:nvPicPr>
          <p:cNvPr id="3074" name="Picture 2" descr="C:\Users\Ian\Desktop\unsupervis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178" y="2204864"/>
            <a:ext cx="6415174" cy="37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9499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/>
              <a:t>Supervised</a:t>
            </a:r>
            <a:r>
              <a:rPr lang="en-US" altLang="zh-TW" sz="2400" dirty="0" smtClean="0"/>
              <a:t>:</a:t>
            </a:r>
            <a:r>
              <a:rPr lang="en-US" altLang="zh-TW" sz="2400" dirty="0"/>
              <a:t> Low </a:t>
            </a:r>
            <a:r>
              <a:rPr lang="en-US" altLang="zh-TW" sz="2400" dirty="0" smtClean="0"/>
              <a:t>E-out </a:t>
            </a:r>
            <a:r>
              <a:rPr lang="en-US" altLang="zh-TW" sz="2400" dirty="0"/>
              <a:t>or maximize probabilistic </a:t>
            </a:r>
            <a:r>
              <a:rPr lang="en-US" altLang="zh-TW" sz="2400" dirty="0" smtClean="0"/>
              <a:t>terms</a:t>
            </a:r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Unsupervised</a:t>
            </a:r>
            <a:r>
              <a:rPr lang="en-US" altLang="zh-TW" sz="2400" dirty="0"/>
              <a:t>: Minimum quantization error, Minimum distance, MAP, MLE(maximum likelihood estimation)</a:t>
            </a:r>
            <a:endParaRPr lang="en-US" altLang="zh-TW" sz="2800" dirty="0"/>
          </a:p>
          <a:p>
            <a:endParaRPr lang="en-US" altLang="zh-TW" sz="2400" dirty="0" smtClean="0"/>
          </a:p>
          <a:p>
            <a:endParaRPr lang="zh-TW" altLang="en-US" sz="24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What are </a:t>
            </a:r>
            <a:r>
              <a:rPr lang="en-US" altLang="zh-TW" dirty="0"/>
              <a:t>we seeking? 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5436096" y="2453987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E-in: for training set</a:t>
            </a:r>
          </a:p>
          <a:p>
            <a:r>
              <a:rPr lang="en-US" altLang="zh-TW" sz="2400" dirty="0" smtClean="0"/>
              <a:t>E-out: for testing set</a:t>
            </a:r>
            <a:endParaRPr lang="zh-TW" altLang="en-US" sz="2400" dirty="0"/>
          </a:p>
        </p:txBody>
      </p:sp>
      <p:pic>
        <p:nvPicPr>
          <p:cNvPr id="5" name="Picture 1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2328292"/>
            <a:ext cx="3552825" cy="10287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3429000"/>
            <a:ext cx="4772025" cy="119062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4525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內容版面配置區 2"/>
          <p:cNvSpPr txBox="1">
            <a:spLocks/>
          </p:cNvSpPr>
          <p:nvPr/>
        </p:nvSpPr>
        <p:spPr>
          <a:xfrm>
            <a:off x="251520" y="1600200"/>
            <a:ext cx="864096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altLang="zh-TW" sz="2800" dirty="0" smtClean="0">
                <a:solidFill>
                  <a:schemeClr val="accent1">
                    <a:lumMod val="75000"/>
                  </a:schemeClr>
                </a:solidFill>
              </a:rPr>
              <a:t>		Under-fitting</a:t>
            </a:r>
            <a:r>
              <a:rPr lang="zh-TW" altLang="en-US" sz="28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altLang="zh-TW" sz="2800" dirty="0" smtClean="0">
                <a:solidFill>
                  <a:schemeClr val="accent1">
                    <a:lumMod val="75000"/>
                  </a:schemeClr>
                </a:solidFill>
              </a:rPr>
              <a:t>VS. Over-fitting </a:t>
            </a:r>
            <a:r>
              <a:rPr lang="en-US" altLang="zh-TW" sz="2400" dirty="0" smtClean="0"/>
              <a:t>(fixed </a:t>
            </a:r>
            <a:r>
              <a:rPr lang="en-US" altLang="zh-TW" sz="2400" i="1" dirty="0" smtClean="0"/>
              <a:t>N</a:t>
            </a:r>
            <a:r>
              <a:rPr lang="en-US" altLang="zh-TW" sz="2400" dirty="0" smtClean="0"/>
              <a:t>)</a:t>
            </a:r>
            <a:endParaRPr lang="zh-TW" altLang="en-US" sz="2400" dirty="0"/>
          </a:p>
        </p:txBody>
      </p:sp>
      <p:sp>
        <p:nvSpPr>
          <p:cNvPr id="46" name="標題 4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What are </a:t>
            </a:r>
            <a:r>
              <a:rPr lang="en-US" altLang="zh-TW" dirty="0"/>
              <a:t>we seeking?</a:t>
            </a:r>
            <a:endParaRPr lang="zh-TW" altLang="en-US" dirty="0"/>
          </a:p>
        </p:txBody>
      </p:sp>
      <p:cxnSp>
        <p:nvCxnSpPr>
          <p:cNvPr id="27" name="直線單箭頭接點 26"/>
          <p:cNvCxnSpPr/>
          <p:nvPr/>
        </p:nvCxnSpPr>
        <p:spPr>
          <a:xfrm rot="5400000" flipH="1" flipV="1">
            <a:off x="-899814" y="4364310"/>
            <a:ext cx="388843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/>
          <p:nvPr/>
        </p:nvCxnSpPr>
        <p:spPr>
          <a:xfrm>
            <a:off x="1043608" y="6309320"/>
            <a:ext cx="662473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手繪多邊形 28"/>
          <p:cNvSpPr/>
          <p:nvPr/>
        </p:nvSpPr>
        <p:spPr>
          <a:xfrm>
            <a:off x="1179180" y="2838460"/>
            <a:ext cx="5965902" cy="3326844"/>
          </a:xfrm>
          <a:custGeom>
            <a:avLst/>
            <a:gdLst>
              <a:gd name="connsiteX0" fmla="*/ 0 w 5965902"/>
              <a:gd name="connsiteY0" fmla="*/ 0 h 2932771"/>
              <a:gd name="connsiteX1" fmla="*/ 724829 w 5965902"/>
              <a:gd name="connsiteY1" fmla="*/ 1204332 h 2932771"/>
              <a:gd name="connsiteX2" fmla="*/ 2007219 w 5965902"/>
              <a:gd name="connsiteY2" fmla="*/ 2074127 h 2932771"/>
              <a:gd name="connsiteX3" fmla="*/ 3791414 w 5965902"/>
              <a:gd name="connsiteY3" fmla="*/ 2620537 h 2932771"/>
              <a:gd name="connsiteX4" fmla="*/ 5965902 w 5965902"/>
              <a:gd name="connsiteY4" fmla="*/ 2932771 h 2932771"/>
              <a:gd name="connsiteX5" fmla="*/ 5965902 w 5965902"/>
              <a:gd name="connsiteY5" fmla="*/ 2932771 h 2932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65902" h="2932771">
                <a:moveTo>
                  <a:pt x="0" y="0"/>
                </a:moveTo>
                <a:cubicBezTo>
                  <a:pt x="195146" y="429322"/>
                  <a:pt x="390293" y="858644"/>
                  <a:pt x="724829" y="1204332"/>
                </a:cubicBezTo>
                <a:cubicBezTo>
                  <a:pt x="1059366" y="1550020"/>
                  <a:pt x="1496121" y="1838093"/>
                  <a:pt x="2007219" y="2074127"/>
                </a:cubicBezTo>
                <a:cubicBezTo>
                  <a:pt x="2518317" y="2310161"/>
                  <a:pt x="3131634" y="2477430"/>
                  <a:pt x="3791414" y="2620537"/>
                </a:cubicBezTo>
                <a:cubicBezTo>
                  <a:pt x="4451195" y="2763644"/>
                  <a:pt x="5965902" y="2932771"/>
                  <a:pt x="5965902" y="2932771"/>
                </a:cubicBezTo>
                <a:lnTo>
                  <a:pt x="5965902" y="2932771"/>
                </a:lnTo>
              </a:path>
            </a:pathLst>
          </a:cu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手繪多邊形 29"/>
          <p:cNvSpPr/>
          <p:nvPr/>
        </p:nvSpPr>
        <p:spPr>
          <a:xfrm>
            <a:off x="1234936" y="3068960"/>
            <a:ext cx="5642517" cy="3014505"/>
          </a:xfrm>
          <a:custGeom>
            <a:avLst/>
            <a:gdLst>
              <a:gd name="connsiteX0" fmla="*/ 0 w 5642517"/>
              <a:gd name="connsiteY0" fmla="*/ 2609385 h 2609385"/>
              <a:gd name="connsiteX1" fmla="*/ 1293541 w 5642517"/>
              <a:gd name="connsiteY1" fmla="*/ 2018371 h 2609385"/>
              <a:gd name="connsiteX2" fmla="*/ 2821258 w 5642517"/>
              <a:gd name="connsiteY2" fmla="*/ 1594624 h 2609385"/>
              <a:gd name="connsiteX3" fmla="*/ 4137102 w 5642517"/>
              <a:gd name="connsiteY3" fmla="*/ 1148575 h 2609385"/>
              <a:gd name="connsiteX4" fmla="*/ 5642517 w 5642517"/>
              <a:gd name="connsiteY4" fmla="*/ 0 h 2609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2517" h="2609385">
                <a:moveTo>
                  <a:pt x="0" y="2609385"/>
                </a:moveTo>
                <a:cubicBezTo>
                  <a:pt x="411665" y="2398441"/>
                  <a:pt x="823331" y="2187498"/>
                  <a:pt x="1293541" y="2018371"/>
                </a:cubicBezTo>
                <a:cubicBezTo>
                  <a:pt x="1763751" y="1849244"/>
                  <a:pt x="2347331" y="1739590"/>
                  <a:pt x="2821258" y="1594624"/>
                </a:cubicBezTo>
                <a:cubicBezTo>
                  <a:pt x="3295185" y="1449658"/>
                  <a:pt x="3666892" y="1414346"/>
                  <a:pt x="4137102" y="1148575"/>
                </a:cubicBezTo>
                <a:cubicBezTo>
                  <a:pt x="4607312" y="882804"/>
                  <a:pt x="5124914" y="441402"/>
                  <a:pt x="5642517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手繪多邊形 30"/>
          <p:cNvSpPr/>
          <p:nvPr/>
        </p:nvSpPr>
        <p:spPr>
          <a:xfrm>
            <a:off x="1190331" y="2593133"/>
            <a:ext cx="5687122" cy="1771185"/>
          </a:xfrm>
          <a:custGeom>
            <a:avLst/>
            <a:gdLst>
              <a:gd name="connsiteX0" fmla="*/ 0 w 5687122"/>
              <a:gd name="connsiteY0" fmla="*/ 0 h 1771185"/>
              <a:gd name="connsiteX1" fmla="*/ 535258 w 5687122"/>
              <a:gd name="connsiteY1" fmla="*/ 780586 h 1771185"/>
              <a:gd name="connsiteX2" fmla="*/ 1550019 w 5687122"/>
              <a:gd name="connsiteY2" fmla="*/ 1616927 h 1771185"/>
              <a:gd name="connsiteX3" fmla="*/ 2386361 w 5687122"/>
              <a:gd name="connsiteY3" fmla="*/ 1706137 h 1771185"/>
              <a:gd name="connsiteX4" fmla="*/ 3568390 w 5687122"/>
              <a:gd name="connsiteY4" fmla="*/ 1460810 h 1771185"/>
              <a:gd name="connsiteX5" fmla="*/ 4828478 w 5687122"/>
              <a:gd name="connsiteY5" fmla="*/ 836342 h 1771185"/>
              <a:gd name="connsiteX6" fmla="*/ 5687122 w 5687122"/>
              <a:gd name="connsiteY6" fmla="*/ 245327 h 1771185"/>
              <a:gd name="connsiteX7" fmla="*/ 5687122 w 5687122"/>
              <a:gd name="connsiteY7" fmla="*/ 245327 h 1771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87122" h="1771185">
                <a:moveTo>
                  <a:pt x="0" y="0"/>
                </a:moveTo>
                <a:cubicBezTo>
                  <a:pt x="138461" y="255549"/>
                  <a:pt x="276922" y="511098"/>
                  <a:pt x="535258" y="780586"/>
                </a:cubicBezTo>
                <a:cubicBezTo>
                  <a:pt x="793595" y="1050074"/>
                  <a:pt x="1241502" y="1462669"/>
                  <a:pt x="1550019" y="1616927"/>
                </a:cubicBezTo>
                <a:cubicBezTo>
                  <a:pt x="1858536" y="1771185"/>
                  <a:pt x="2049966" y="1732156"/>
                  <a:pt x="2386361" y="1706137"/>
                </a:cubicBezTo>
                <a:cubicBezTo>
                  <a:pt x="2722756" y="1680118"/>
                  <a:pt x="3161371" y="1605776"/>
                  <a:pt x="3568390" y="1460810"/>
                </a:cubicBezTo>
                <a:cubicBezTo>
                  <a:pt x="3975409" y="1315844"/>
                  <a:pt x="4475356" y="1038923"/>
                  <a:pt x="4828478" y="836342"/>
                </a:cubicBezTo>
                <a:cubicBezTo>
                  <a:pt x="5181600" y="633762"/>
                  <a:pt x="5687122" y="245327"/>
                  <a:pt x="5687122" y="245327"/>
                </a:cubicBezTo>
                <a:lnTo>
                  <a:pt x="5687122" y="245327"/>
                </a:lnTo>
              </a:path>
            </a:pathLst>
          </a:cu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文字方塊 31"/>
          <p:cNvSpPr txBox="1"/>
          <p:nvPr/>
        </p:nvSpPr>
        <p:spPr>
          <a:xfrm>
            <a:off x="179512" y="2636912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error</a:t>
            </a:r>
            <a:endParaRPr lang="zh-TW" altLang="en-US" sz="2400" dirty="0"/>
          </a:p>
        </p:txBody>
      </p:sp>
      <p:sp>
        <p:nvSpPr>
          <p:cNvPr id="3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3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6309320"/>
            <a:ext cx="476250" cy="361950"/>
          </a:xfrm>
          <a:prstGeom prst="rect">
            <a:avLst/>
          </a:prstGeom>
          <a:noFill/>
        </p:spPr>
      </p:pic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5589240"/>
            <a:ext cx="466725" cy="361950"/>
          </a:xfrm>
          <a:prstGeom prst="rect">
            <a:avLst/>
          </a:prstGeom>
          <a:noFill/>
        </p:spPr>
      </p:pic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38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3140968"/>
            <a:ext cx="657225" cy="361950"/>
          </a:xfrm>
          <a:prstGeom prst="rect">
            <a:avLst/>
          </a:prstGeom>
          <a:noFill/>
        </p:spPr>
      </p:pic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40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4149080"/>
            <a:ext cx="2457450" cy="361950"/>
          </a:xfrm>
          <a:prstGeom prst="rect">
            <a:avLst/>
          </a:prstGeom>
          <a:noFill/>
        </p:spPr>
      </p:pic>
      <p:sp>
        <p:nvSpPr>
          <p:cNvPr id="41" name="文字方塊 40"/>
          <p:cNvSpPr txBox="1"/>
          <p:nvPr/>
        </p:nvSpPr>
        <p:spPr>
          <a:xfrm>
            <a:off x="5292080" y="458112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(model = hypothesis + loss functions)</a:t>
            </a:r>
            <a:endParaRPr lang="zh-TW" altLang="en-US" dirty="0">
              <a:solidFill>
                <a:schemeClr val="bg1"/>
              </a:solidFill>
            </a:endParaRPr>
          </a:p>
        </p:txBody>
      </p:sp>
      <p:cxnSp>
        <p:nvCxnSpPr>
          <p:cNvPr id="42" name="直線接點 41"/>
          <p:cNvCxnSpPr/>
          <p:nvPr/>
        </p:nvCxnSpPr>
        <p:spPr>
          <a:xfrm rot="5400000">
            <a:off x="1439652" y="4473116"/>
            <a:ext cx="3528392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單箭頭接點 42"/>
          <p:cNvCxnSpPr/>
          <p:nvPr/>
        </p:nvCxnSpPr>
        <p:spPr>
          <a:xfrm rot="5400000">
            <a:off x="1943708" y="2240868"/>
            <a:ext cx="792088" cy="5760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單箭頭接點 43"/>
          <p:cNvCxnSpPr/>
          <p:nvPr/>
        </p:nvCxnSpPr>
        <p:spPr>
          <a:xfrm rot="16200000" flipH="1">
            <a:off x="4608004" y="2312876"/>
            <a:ext cx="792088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03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TW" sz="2400" dirty="0" smtClean="0"/>
              <a:t>Supervised learning categories and techniques</a:t>
            </a:r>
          </a:p>
          <a:p>
            <a:pPr lvl="1"/>
            <a:r>
              <a:rPr lang="en-US" altLang="zh-TW" sz="2000" b="1" dirty="0" smtClean="0"/>
              <a:t>Linear </a:t>
            </a:r>
            <a:r>
              <a:rPr lang="en-US" altLang="zh-TW" sz="2000" b="1" dirty="0"/>
              <a:t>classifier</a:t>
            </a:r>
            <a:r>
              <a:rPr lang="en-US" altLang="zh-TW" sz="2000" dirty="0"/>
              <a:t> (numerical </a:t>
            </a:r>
            <a:r>
              <a:rPr lang="en-US" altLang="zh-TW" sz="2000" dirty="0" smtClean="0"/>
              <a:t>functions)</a:t>
            </a:r>
            <a:r>
              <a:rPr lang="en-US" altLang="zh-TW" sz="1600" dirty="0"/>
              <a:t>	</a:t>
            </a:r>
            <a:endParaRPr lang="en-US" altLang="zh-TW" sz="1600" dirty="0" smtClean="0"/>
          </a:p>
          <a:p>
            <a:pPr lvl="1"/>
            <a:r>
              <a:rPr lang="en-US" altLang="zh-TW" sz="2000" b="1" dirty="0"/>
              <a:t>Parametric</a:t>
            </a:r>
            <a:r>
              <a:rPr lang="en-US" altLang="zh-TW" sz="2000" dirty="0"/>
              <a:t> (Probabilistic functions) </a:t>
            </a:r>
            <a:endParaRPr lang="en-US" altLang="zh-TW" sz="2000" dirty="0" smtClean="0"/>
          </a:p>
          <a:p>
            <a:pPr lvl="2"/>
            <a:r>
              <a:rPr lang="en-US" altLang="zh-TW" sz="2000" dirty="0" smtClean="0"/>
              <a:t>Naïve </a:t>
            </a:r>
            <a:r>
              <a:rPr lang="en-US" altLang="zh-TW" sz="2000" dirty="0"/>
              <a:t>Bayes, Gaussian discriminant analysis (GDA), Hidden Markov models (HMM), Probabilistic graphical models 	</a:t>
            </a:r>
          </a:p>
          <a:p>
            <a:pPr lvl="1"/>
            <a:r>
              <a:rPr lang="en-US" altLang="zh-TW" sz="2000" b="1" dirty="0" smtClean="0"/>
              <a:t>Non-parametric</a:t>
            </a:r>
            <a:r>
              <a:rPr lang="en-US" altLang="zh-TW" sz="2000" dirty="0" smtClean="0"/>
              <a:t> </a:t>
            </a:r>
            <a:r>
              <a:rPr lang="en-US" altLang="zh-TW" sz="2000" dirty="0"/>
              <a:t>(Instance-based functions</a:t>
            </a:r>
            <a:r>
              <a:rPr lang="en-US" altLang="zh-TW" sz="2000" dirty="0" smtClean="0"/>
              <a:t>)</a:t>
            </a:r>
            <a:r>
              <a:rPr lang="en-US" altLang="zh-TW" sz="2000" i="1" dirty="0"/>
              <a:t> </a:t>
            </a:r>
            <a:endParaRPr lang="en-US" altLang="zh-TW" sz="2000" i="1" dirty="0" smtClean="0"/>
          </a:p>
          <a:p>
            <a:pPr lvl="2"/>
            <a:r>
              <a:rPr lang="en-US" altLang="zh-TW" sz="2000" i="1" dirty="0"/>
              <a:t>K</a:t>
            </a:r>
            <a:r>
              <a:rPr lang="en-US" altLang="zh-TW" sz="2000" dirty="0"/>
              <a:t>-nearest neighbors, Kernel regression, Kernel density estimation, Local regression</a:t>
            </a:r>
          </a:p>
          <a:p>
            <a:pPr lvl="1"/>
            <a:r>
              <a:rPr lang="en-US" altLang="zh-TW" sz="2000" b="1" dirty="0" smtClean="0"/>
              <a:t>Non-metric</a:t>
            </a:r>
            <a:r>
              <a:rPr lang="en-US" altLang="zh-TW" sz="2000" dirty="0" smtClean="0"/>
              <a:t> </a:t>
            </a:r>
            <a:r>
              <a:rPr lang="en-US" altLang="zh-TW" sz="2000" dirty="0"/>
              <a:t>(Symbolic functions</a:t>
            </a:r>
            <a:r>
              <a:rPr lang="en-US" altLang="zh-TW" sz="2000" dirty="0" smtClean="0"/>
              <a:t>)</a:t>
            </a:r>
            <a:r>
              <a:rPr lang="en-US" altLang="zh-TW" sz="2000" dirty="0"/>
              <a:t> </a:t>
            </a:r>
            <a:endParaRPr lang="en-US" altLang="zh-TW" sz="2000" dirty="0" smtClean="0"/>
          </a:p>
          <a:p>
            <a:pPr lvl="2"/>
            <a:r>
              <a:rPr lang="en-US" altLang="zh-TW" sz="2000" dirty="0"/>
              <a:t>Classification and regression tree (CART), decision tree </a:t>
            </a:r>
            <a:r>
              <a:rPr lang="en-US" altLang="zh-TW" sz="1600" dirty="0"/>
              <a:t>	</a:t>
            </a:r>
            <a:endParaRPr lang="en-US" altLang="zh-TW" sz="2000" dirty="0"/>
          </a:p>
          <a:p>
            <a:pPr lvl="1"/>
            <a:r>
              <a:rPr lang="en-US" altLang="zh-TW" sz="2000" b="1" dirty="0" smtClean="0"/>
              <a:t>Aggregation</a:t>
            </a:r>
          </a:p>
          <a:p>
            <a:pPr lvl="2"/>
            <a:r>
              <a:rPr lang="en-US" altLang="zh-TW" sz="2000" dirty="0"/>
              <a:t>Bagging (bootstrap + aggregation), </a:t>
            </a:r>
            <a:r>
              <a:rPr lang="en-US" altLang="zh-TW" sz="2000" dirty="0" err="1"/>
              <a:t>Adaboost</a:t>
            </a:r>
            <a:r>
              <a:rPr lang="en-US" altLang="zh-TW" sz="2000" dirty="0"/>
              <a:t>, Random forest </a:t>
            </a:r>
            <a:r>
              <a:rPr lang="en-US" altLang="zh-TW" sz="1600" dirty="0"/>
              <a:t>	</a:t>
            </a:r>
          </a:p>
          <a:p>
            <a:pPr marL="457200" lvl="1" indent="0">
              <a:buNone/>
            </a:pPr>
            <a:endParaRPr lang="en-US" altLang="zh-TW" sz="2000" dirty="0"/>
          </a:p>
          <a:p>
            <a:endParaRPr lang="zh-TW" altLang="en-US" sz="24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Learning techniques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3975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流程圖: 程序 20"/>
          <p:cNvSpPr/>
          <p:nvPr/>
        </p:nvSpPr>
        <p:spPr>
          <a:xfrm>
            <a:off x="1189859" y="2029490"/>
            <a:ext cx="1650183" cy="1584176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 smtClean="0"/>
          </a:p>
          <a:p>
            <a:endParaRPr lang="en-US" altLang="zh-TW" dirty="0"/>
          </a:p>
          <a:p>
            <a:pPr marL="0" indent="0">
              <a:buNone/>
            </a:pPr>
            <a:endParaRPr lang="en-US" altLang="zh-TW" sz="2400" dirty="0" smtClean="0"/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Techniques: </a:t>
            </a:r>
          </a:p>
          <a:p>
            <a:pPr lvl="1"/>
            <a:r>
              <a:rPr lang="en-US" altLang="zh-TW" sz="2000" dirty="0"/>
              <a:t>Perceptron</a:t>
            </a:r>
          </a:p>
          <a:p>
            <a:pPr lvl="1"/>
            <a:r>
              <a:rPr lang="en-US" altLang="zh-TW" sz="2000" dirty="0" smtClean="0"/>
              <a:t>Logistic regression </a:t>
            </a:r>
          </a:p>
          <a:p>
            <a:pPr lvl="1"/>
            <a:r>
              <a:rPr lang="en-US" altLang="zh-TW" sz="2000" dirty="0"/>
              <a:t>Support vector machine (SVM) </a:t>
            </a:r>
          </a:p>
          <a:p>
            <a:pPr lvl="1"/>
            <a:r>
              <a:rPr lang="en-US" altLang="zh-TW" sz="2000" dirty="0" smtClean="0"/>
              <a:t>Ada-line</a:t>
            </a:r>
          </a:p>
          <a:p>
            <a:pPr lvl="1"/>
            <a:r>
              <a:rPr lang="en-US" altLang="zh-TW" sz="2000" dirty="0" smtClean="0"/>
              <a:t>Multi-layer perceptron (MLP)</a:t>
            </a:r>
          </a:p>
          <a:p>
            <a:endParaRPr lang="en-US" altLang="zh-TW" sz="2400" dirty="0" smtClean="0"/>
          </a:p>
          <a:p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Learning techniques</a:t>
            </a:r>
            <a:endParaRPr lang="zh-TW" altLang="en-US" dirty="0"/>
          </a:p>
        </p:txBody>
      </p:sp>
      <p:sp>
        <p:nvSpPr>
          <p:cNvPr id="6" name="乘號 5"/>
          <p:cNvSpPr/>
          <p:nvPr/>
        </p:nvSpPr>
        <p:spPr>
          <a:xfrm>
            <a:off x="1285011" y="2125500"/>
            <a:ext cx="192879" cy="19202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乘號 6"/>
          <p:cNvSpPr/>
          <p:nvPr/>
        </p:nvSpPr>
        <p:spPr>
          <a:xfrm>
            <a:off x="1501035" y="2269516"/>
            <a:ext cx="192879" cy="19202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乘號 7"/>
          <p:cNvSpPr/>
          <p:nvPr/>
        </p:nvSpPr>
        <p:spPr>
          <a:xfrm>
            <a:off x="1573043" y="2053492"/>
            <a:ext cx="192879" cy="19202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乘號 8"/>
          <p:cNvSpPr/>
          <p:nvPr/>
        </p:nvSpPr>
        <p:spPr>
          <a:xfrm>
            <a:off x="1285011" y="2341524"/>
            <a:ext cx="192879" cy="19202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乘號 9"/>
          <p:cNvSpPr/>
          <p:nvPr/>
        </p:nvSpPr>
        <p:spPr>
          <a:xfrm>
            <a:off x="1789067" y="2269516"/>
            <a:ext cx="192879" cy="19202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乘號 10"/>
          <p:cNvSpPr/>
          <p:nvPr/>
        </p:nvSpPr>
        <p:spPr>
          <a:xfrm>
            <a:off x="1717059" y="2485540"/>
            <a:ext cx="192879" cy="19202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乘號 11"/>
          <p:cNvSpPr/>
          <p:nvPr/>
        </p:nvSpPr>
        <p:spPr>
          <a:xfrm>
            <a:off x="1429027" y="2557548"/>
            <a:ext cx="192879" cy="19202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流程圖: 接點 12"/>
          <p:cNvSpPr/>
          <p:nvPr/>
        </p:nvSpPr>
        <p:spPr>
          <a:xfrm>
            <a:off x="2141393" y="2837580"/>
            <a:ext cx="128586" cy="1280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4" name="流程圖: 接點 13"/>
          <p:cNvSpPr/>
          <p:nvPr/>
        </p:nvSpPr>
        <p:spPr>
          <a:xfrm>
            <a:off x="1925369" y="3053604"/>
            <a:ext cx="128586" cy="1280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5" name="流程圖: 接點 14"/>
          <p:cNvSpPr/>
          <p:nvPr/>
        </p:nvSpPr>
        <p:spPr>
          <a:xfrm>
            <a:off x="2429425" y="2837580"/>
            <a:ext cx="128586" cy="1280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6" name="流程圖: 接點 15"/>
          <p:cNvSpPr/>
          <p:nvPr/>
        </p:nvSpPr>
        <p:spPr>
          <a:xfrm>
            <a:off x="2213401" y="3053604"/>
            <a:ext cx="128586" cy="1280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7" name="流程圖: 接點 16"/>
          <p:cNvSpPr/>
          <p:nvPr/>
        </p:nvSpPr>
        <p:spPr>
          <a:xfrm>
            <a:off x="2069385" y="3269628"/>
            <a:ext cx="128586" cy="1280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8" name="流程圖: 接點 17"/>
          <p:cNvSpPr/>
          <p:nvPr/>
        </p:nvSpPr>
        <p:spPr>
          <a:xfrm>
            <a:off x="2501433" y="3053604"/>
            <a:ext cx="128586" cy="1280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流程圖: 接點 18"/>
          <p:cNvSpPr/>
          <p:nvPr/>
        </p:nvSpPr>
        <p:spPr>
          <a:xfrm>
            <a:off x="2357417" y="3269628"/>
            <a:ext cx="128586" cy="1280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0" name="流程圖: 接點 19"/>
          <p:cNvSpPr/>
          <p:nvPr/>
        </p:nvSpPr>
        <p:spPr>
          <a:xfrm>
            <a:off x="2213401" y="3413644"/>
            <a:ext cx="128586" cy="1280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24" name="直線接點 23"/>
          <p:cNvCxnSpPr/>
          <p:nvPr/>
        </p:nvCxnSpPr>
        <p:spPr>
          <a:xfrm flipH="1">
            <a:off x="1381450" y="2149502"/>
            <a:ext cx="1176561" cy="1184133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1961724"/>
            <a:ext cx="2733675" cy="361950"/>
          </a:xfrm>
          <a:prstGeom prst="rect">
            <a:avLst/>
          </a:prstGeom>
          <a:noFill/>
        </p:spPr>
      </p:pic>
      <p:sp>
        <p:nvSpPr>
          <p:cNvPr id="30" name="矩形 29"/>
          <p:cNvSpPr/>
          <p:nvPr/>
        </p:nvSpPr>
        <p:spPr>
          <a:xfrm>
            <a:off x="3419871" y="2397319"/>
            <a:ext cx="4988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, where </a:t>
            </a:r>
            <a:r>
              <a:rPr lang="en-US" altLang="zh-TW" sz="2400" i="1" dirty="0" smtClean="0"/>
              <a:t>w</a:t>
            </a:r>
            <a:r>
              <a:rPr lang="en-US" altLang="zh-TW" sz="2400" dirty="0" smtClean="0"/>
              <a:t> is an </a:t>
            </a:r>
            <a:r>
              <a:rPr lang="en-US" altLang="zh-TW" sz="2400" i="1" dirty="0" smtClean="0"/>
              <a:t>d</a:t>
            </a:r>
            <a:r>
              <a:rPr lang="en-US" altLang="zh-TW" sz="2400" dirty="0" smtClean="0"/>
              <a:t>-dim vector (learned)</a:t>
            </a:r>
            <a:endParaRPr lang="zh-TW" altLang="en-US" sz="2400" dirty="0"/>
          </a:p>
        </p:txBody>
      </p:sp>
      <p:sp>
        <p:nvSpPr>
          <p:cNvPr id="32" name="矩形 31"/>
          <p:cNvSpPr/>
          <p:nvPr/>
        </p:nvSpPr>
        <p:spPr>
          <a:xfrm>
            <a:off x="475828" y="1466693"/>
            <a:ext cx="25801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zh-TW" sz="2400" dirty="0"/>
              <a:t>Linear classifier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9380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Fig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1916832"/>
            <a:ext cx="3891157" cy="3418274"/>
          </a:xfrm>
          <a:prstGeom prst="rect">
            <a:avLst/>
          </a:prstGeom>
        </p:spPr>
      </p:pic>
      <p:pic>
        <p:nvPicPr>
          <p:cNvPr id="3" name="圖片 2" descr="Fig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324" y="1916832"/>
            <a:ext cx="3891158" cy="3418274"/>
          </a:xfrm>
          <a:prstGeom prst="rect">
            <a:avLst/>
          </a:prstGeom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Learning techniques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454053" y="1412776"/>
            <a:ext cx="677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Using </a:t>
            </a:r>
            <a:r>
              <a:rPr lang="en-US" altLang="zh-TW" sz="2400" b="1" dirty="0" smtClean="0"/>
              <a:t>perceptron learning algorithm</a:t>
            </a:r>
            <a:r>
              <a:rPr lang="en-US" altLang="zh-TW" sz="2400" dirty="0" smtClean="0"/>
              <a:t>(PLA)</a:t>
            </a:r>
            <a:endParaRPr lang="zh-TW" altLang="en-US" sz="24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1906386" y="5373216"/>
            <a:ext cx="937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Training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6291931" y="5373216"/>
            <a:ext cx="937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Testing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1565335" y="5733256"/>
            <a:ext cx="1619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Error rate: 0.10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83541" y="5733256"/>
            <a:ext cx="1754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Error rate: 0.156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2925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Learning techniques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454053" y="1412776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Using </a:t>
            </a:r>
            <a:r>
              <a:rPr lang="en-US" altLang="zh-TW" sz="2400" b="1" dirty="0" smtClean="0"/>
              <a:t>logistic regression</a:t>
            </a:r>
            <a:endParaRPr lang="zh-TW" altLang="en-US" sz="2400" b="1" dirty="0"/>
          </a:p>
        </p:txBody>
      </p:sp>
      <p:sp>
        <p:nvSpPr>
          <p:cNvPr id="6" name="文字方塊 5"/>
          <p:cNvSpPr txBox="1"/>
          <p:nvPr/>
        </p:nvSpPr>
        <p:spPr>
          <a:xfrm>
            <a:off x="1906386" y="5368565"/>
            <a:ext cx="937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Training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6291931" y="5364583"/>
            <a:ext cx="937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Testing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1565335" y="5744820"/>
            <a:ext cx="1619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Error rate: 0.11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83541" y="5744820"/>
            <a:ext cx="1754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Error rate: 0.145</a:t>
            </a:r>
            <a:endParaRPr lang="zh-TW" altLang="en-US" dirty="0"/>
          </a:p>
        </p:txBody>
      </p:sp>
      <p:pic>
        <p:nvPicPr>
          <p:cNvPr id="10" name="圖片 9" descr="Fig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94" y="1948565"/>
            <a:ext cx="3893122" cy="3420000"/>
          </a:xfrm>
          <a:prstGeom prst="rect">
            <a:avLst/>
          </a:prstGeom>
        </p:spPr>
      </p:pic>
      <p:pic>
        <p:nvPicPr>
          <p:cNvPr id="11" name="圖片 10" descr="Fig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944583"/>
            <a:ext cx="3893122" cy="34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21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流程圖: 程序 18"/>
          <p:cNvSpPr/>
          <p:nvPr/>
        </p:nvSpPr>
        <p:spPr>
          <a:xfrm>
            <a:off x="940881" y="1977762"/>
            <a:ext cx="3240360" cy="2232248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內容版面配置區 44"/>
          <p:cNvSpPr>
            <a:spLocks noGrp="1"/>
          </p:cNvSpPr>
          <p:nvPr>
            <p:ph idx="1"/>
          </p:nvPr>
        </p:nvSpPr>
        <p:spPr>
          <a:xfrm>
            <a:off x="457200" y="4797153"/>
            <a:ext cx="8229600" cy="1008112"/>
          </a:xfrm>
        </p:spPr>
        <p:txBody>
          <a:bodyPr>
            <a:normAutofit/>
          </a:bodyPr>
          <a:lstStyle/>
          <a:p>
            <a:r>
              <a:rPr lang="en-US" altLang="zh-TW" sz="2400" dirty="0"/>
              <a:t>Support vector machine (SVM</a:t>
            </a:r>
            <a:r>
              <a:rPr lang="en-US" altLang="zh-TW" sz="2400" dirty="0" smtClean="0"/>
              <a:t>):</a:t>
            </a:r>
          </a:p>
          <a:p>
            <a:pPr lvl="1"/>
            <a:r>
              <a:rPr lang="en-US" altLang="zh-TW" sz="2000" dirty="0" smtClean="0"/>
              <a:t>Linear </a:t>
            </a:r>
            <a:r>
              <a:rPr lang="en-US" altLang="zh-TW" sz="2000" dirty="0"/>
              <a:t>to nonlinear: </a:t>
            </a:r>
            <a:r>
              <a:rPr lang="en-US" altLang="zh-TW" sz="2000" b="1" dirty="0"/>
              <a:t>Feature transform</a:t>
            </a:r>
            <a:r>
              <a:rPr lang="en-US" altLang="zh-TW" sz="2000" dirty="0"/>
              <a:t> and </a:t>
            </a:r>
            <a:r>
              <a:rPr lang="en-US" altLang="zh-TW" sz="2000" b="1" dirty="0" smtClean="0"/>
              <a:t>kernel function</a:t>
            </a:r>
            <a:endParaRPr lang="en-US" altLang="zh-TW" b="1" dirty="0"/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Learning </a:t>
            </a:r>
            <a:r>
              <a:rPr lang="en-US" altLang="zh-TW" dirty="0" smtClean="0"/>
              <a:t>techniques</a:t>
            </a:r>
            <a:endParaRPr lang="zh-TW" altLang="en-US" dirty="0"/>
          </a:p>
        </p:txBody>
      </p:sp>
      <p:sp>
        <p:nvSpPr>
          <p:cNvPr id="4" name="乘號 3"/>
          <p:cNvSpPr/>
          <p:nvPr/>
        </p:nvSpPr>
        <p:spPr>
          <a:xfrm>
            <a:off x="1804977" y="3609020"/>
            <a:ext cx="236598" cy="24095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乘號 4"/>
          <p:cNvSpPr/>
          <p:nvPr/>
        </p:nvSpPr>
        <p:spPr>
          <a:xfrm>
            <a:off x="2741081" y="3681028"/>
            <a:ext cx="236598" cy="24095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乘號 5"/>
          <p:cNvSpPr/>
          <p:nvPr/>
        </p:nvSpPr>
        <p:spPr>
          <a:xfrm>
            <a:off x="2072435" y="2049770"/>
            <a:ext cx="236598" cy="24095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乘號 6"/>
          <p:cNvSpPr/>
          <p:nvPr/>
        </p:nvSpPr>
        <p:spPr>
          <a:xfrm>
            <a:off x="2381041" y="3825044"/>
            <a:ext cx="236598" cy="24095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乘號 7"/>
          <p:cNvSpPr/>
          <p:nvPr/>
        </p:nvSpPr>
        <p:spPr>
          <a:xfrm>
            <a:off x="2381041" y="2121778"/>
            <a:ext cx="236598" cy="24095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乘號 8"/>
          <p:cNvSpPr/>
          <p:nvPr/>
        </p:nvSpPr>
        <p:spPr>
          <a:xfrm>
            <a:off x="1732969" y="2265794"/>
            <a:ext cx="236598" cy="24095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乘號 9"/>
          <p:cNvSpPr/>
          <p:nvPr/>
        </p:nvSpPr>
        <p:spPr>
          <a:xfrm>
            <a:off x="1372929" y="2769850"/>
            <a:ext cx="236598" cy="24095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流程圖: 接點 10"/>
          <p:cNvSpPr/>
          <p:nvPr/>
        </p:nvSpPr>
        <p:spPr>
          <a:xfrm>
            <a:off x="2309033" y="2553826"/>
            <a:ext cx="157732" cy="160633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2" name="流程圖: 接點 11"/>
          <p:cNvSpPr/>
          <p:nvPr/>
        </p:nvSpPr>
        <p:spPr>
          <a:xfrm>
            <a:off x="2021001" y="2697842"/>
            <a:ext cx="157732" cy="160633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3" name="流程圖: 接點 12"/>
          <p:cNvSpPr/>
          <p:nvPr/>
        </p:nvSpPr>
        <p:spPr>
          <a:xfrm>
            <a:off x="2597065" y="2553826"/>
            <a:ext cx="157732" cy="160633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4" name="流程圖: 接點 13"/>
          <p:cNvSpPr/>
          <p:nvPr/>
        </p:nvSpPr>
        <p:spPr>
          <a:xfrm>
            <a:off x="2381041" y="2769850"/>
            <a:ext cx="157732" cy="160633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5" name="流程圖: 接點 14"/>
          <p:cNvSpPr/>
          <p:nvPr/>
        </p:nvSpPr>
        <p:spPr>
          <a:xfrm>
            <a:off x="2237025" y="2985874"/>
            <a:ext cx="157732" cy="160633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6" name="流程圖: 接點 15"/>
          <p:cNvSpPr/>
          <p:nvPr/>
        </p:nvSpPr>
        <p:spPr>
          <a:xfrm>
            <a:off x="2799373" y="2769850"/>
            <a:ext cx="157732" cy="160633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7" name="流程圖: 接點 16"/>
          <p:cNvSpPr/>
          <p:nvPr/>
        </p:nvSpPr>
        <p:spPr>
          <a:xfrm>
            <a:off x="2525057" y="2985874"/>
            <a:ext cx="157732" cy="160633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8" name="流程圖: 接點 17"/>
          <p:cNvSpPr/>
          <p:nvPr/>
        </p:nvSpPr>
        <p:spPr>
          <a:xfrm>
            <a:off x="2381041" y="3129890"/>
            <a:ext cx="157732" cy="160633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0" name="乘號 19"/>
          <p:cNvSpPr/>
          <p:nvPr/>
        </p:nvSpPr>
        <p:spPr>
          <a:xfrm>
            <a:off x="3080547" y="3345914"/>
            <a:ext cx="236598" cy="24095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乘號 20"/>
          <p:cNvSpPr/>
          <p:nvPr/>
        </p:nvSpPr>
        <p:spPr>
          <a:xfrm>
            <a:off x="3152555" y="2528900"/>
            <a:ext cx="236598" cy="24095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乘號 21"/>
          <p:cNvSpPr/>
          <p:nvPr/>
        </p:nvSpPr>
        <p:spPr>
          <a:xfrm>
            <a:off x="3296571" y="2913866"/>
            <a:ext cx="236598" cy="24095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乘號 22"/>
          <p:cNvSpPr/>
          <p:nvPr/>
        </p:nvSpPr>
        <p:spPr>
          <a:xfrm>
            <a:off x="2864523" y="2121778"/>
            <a:ext cx="236598" cy="24095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乘號 23"/>
          <p:cNvSpPr/>
          <p:nvPr/>
        </p:nvSpPr>
        <p:spPr>
          <a:xfrm>
            <a:off x="1516945" y="3104964"/>
            <a:ext cx="236598" cy="24095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流程圖: 接點 24"/>
          <p:cNvSpPr/>
          <p:nvPr/>
        </p:nvSpPr>
        <p:spPr>
          <a:xfrm>
            <a:off x="1948993" y="2985874"/>
            <a:ext cx="157732" cy="160633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6" name="流程圖: 接點 25"/>
          <p:cNvSpPr/>
          <p:nvPr/>
        </p:nvSpPr>
        <p:spPr>
          <a:xfrm>
            <a:off x="2021001" y="3201898"/>
            <a:ext cx="157732" cy="160633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7" name="流程圖: 接點 26"/>
          <p:cNvSpPr/>
          <p:nvPr/>
        </p:nvSpPr>
        <p:spPr>
          <a:xfrm>
            <a:off x="2583349" y="3329297"/>
            <a:ext cx="157732" cy="160633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8" name="流程圖: 接點 27"/>
          <p:cNvSpPr/>
          <p:nvPr/>
        </p:nvSpPr>
        <p:spPr>
          <a:xfrm>
            <a:off x="2799373" y="3113273"/>
            <a:ext cx="157732" cy="160633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37025" y="4208100"/>
            <a:ext cx="447675" cy="361950"/>
          </a:xfrm>
          <a:prstGeom prst="rect">
            <a:avLst/>
          </a:prstGeom>
          <a:noFill/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8" y="2625834"/>
            <a:ext cx="447675" cy="361950"/>
          </a:xfrm>
          <a:prstGeom prst="rect">
            <a:avLst/>
          </a:prstGeom>
          <a:noFill/>
        </p:spPr>
      </p:pic>
      <p:sp>
        <p:nvSpPr>
          <p:cNvPr id="31" name="乘號 30"/>
          <p:cNvSpPr/>
          <p:nvPr/>
        </p:nvSpPr>
        <p:spPr>
          <a:xfrm>
            <a:off x="1516945" y="3320988"/>
            <a:ext cx="236598" cy="24095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乘號 31"/>
          <p:cNvSpPr/>
          <p:nvPr/>
        </p:nvSpPr>
        <p:spPr>
          <a:xfrm>
            <a:off x="2093009" y="3753036"/>
            <a:ext cx="236598" cy="24095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乘號 32"/>
          <p:cNvSpPr/>
          <p:nvPr/>
        </p:nvSpPr>
        <p:spPr>
          <a:xfrm>
            <a:off x="1588953" y="2553826"/>
            <a:ext cx="236598" cy="24095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流程圖: 接點 33"/>
          <p:cNvSpPr/>
          <p:nvPr/>
        </p:nvSpPr>
        <p:spPr>
          <a:xfrm>
            <a:off x="2237025" y="3401305"/>
            <a:ext cx="157732" cy="160633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3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40597" y="2038244"/>
            <a:ext cx="1933575" cy="361950"/>
          </a:xfrm>
          <a:prstGeom prst="rect">
            <a:avLst/>
          </a:prstGeom>
          <a:noFill/>
        </p:spPr>
      </p:pic>
      <p:cxnSp>
        <p:nvCxnSpPr>
          <p:cNvPr id="36" name="直線接點 35"/>
          <p:cNvCxnSpPr/>
          <p:nvPr/>
        </p:nvCxnSpPr>
        <p:spPr>
          <a:xfrm rot="10800000" flipV="1">
            <a:off x="1372929" y="2121778"/>
            <a:ext cx="2160240" cy="187220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向下箭號 36"/>
          <p:cNvSpPr/>
          <p:nvPr/>
        </p:nvSpPr>
        <p:spPr>
          <a:xfrm>
            <a:off x="6032685" y="2542300"/>
            <a:ext cx="64807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8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04493" y="3118364"/>
            <a:ext cx="4619625" cy="361950"/>
          </a:xfrm>
          <a:prstGeom prst="rect">
            <a:avLst/>
          </a:prstGeom>
          <a:noFill/>
        </p:spPr>
      </p:pic>
      <p:pic>
        <p:nvPicPr>
          <p:cNvPr id="39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40597" y="3622420"/>
            <a:ext cx="2733675" cy="361950"/>
          </a:xfrm>
          <a:prstGeom prst="rect">
            <a:avLst/>
          </a:prstGeom>
          <a:noFill/>
        </p:spPr>
      </p:pic>
      <p:sp>
        <p:nvSpPr>
          <p:cNvPr id="40" name="橢圓 39"/>
          <p:cNvSpPr/>
          <p:nvPr/>
        </p:nvSpPr>
        <p:spPr>
          <a:xfrm>
            <a:off x="1804977" y="2337802"/>
            <a:ext cx="1296144" cy="1368152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矩形 43"/>
          <p:cNvSpPr/>
          <p:nvPr/>
        </p:nvSpPr>
        <p:spPr>
          <a:xfrm>
            <a:off x="637662" y="1505180"/>
            <a:ext cx="33838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TW" sz="2400" dirty="0" smtClean="0"/>
              <a:t>Non-linear </a:t>
            </a:r>
            <a:r>
              <a:rPr lang="en-US" altLang="zh-TW" sz="2400" dirty="0"/>
              <a:t>case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3010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/>
              <a:t>What is machine learning</a:t>
            </a:r>
            <a:r>
              <a:rPr lang="en-US" altLang="zh-TW" dirty="0" smtClean="0"/>
              <a:t>?</a:t>
            </a:r>
          </a:p>
          <a:p>
            <a:r>
              <a:rPr lang="en-US" altLang="zh-TW" dirty="0"/>
              <a:t>Learning system </a:t>
            </a:r>
            <a:r>
              <a:rPr lang="en-US" altLang="zh-TW" dirty="0" smtClean="0"/>
              <a:t>model</a:t>
            </a:r>
          </a:p>
          <a:p>
            <a:r>
              <a:rPr lang="en-US" altLang="zh-TW" dirty="0"/>
              <a:t>Training and </a:t>
            </a:r>
            <a:r>
              <a:rPr lang="en-US" altLang="zh-TW" dirty="0" smtClean="0"/>
              <a:t>testing</a:t>
            </a:r>
          </a:p>
          <a:p>
            <a:r>
              <a:rPr lang="en-US" altLang="zh-TW" dirty="0"/>
              <a:t>Performance</a:t>
            </a:r>
            <a:endParaRPr lang="en-US" altLang="zh-TW" dirty="0" smtClean="0"/>
          </a:p>
          <a:p>
            <a:r>
              <a:rPr lang="en-US" altLang="zh-TW" dirty="0" smtClean="0"/>
              <a:t>Algorithms</a:t>
            </a:r>
          </a:p>
          <a:p>
            <a:r>
              <a:rPr lang="en-US" altLang="zh-TW" dirty="0"/>
              <a:t>Machine learning </a:t>
            </a:r>
            <a:r>
              <a:rPr lang="en-US" altLang="zh-TW" dirty="0" smtClean="0"/>
              <a:t>structure</a:t>
            </a:r>
          </a:p>
          <a:p>
            <a:r>
              <a:rPr lang="en-US" altLang="zh-TW" dirty="0" smtClean="0"/>
              <a:t>What are </a:t>
            </a:r>
            <a:r>
              <a:rPr lang="en-US" altLang="zh-TW" dirty="0"/>
              <a:t>we seeking? </a:t>
            </a:r>
            <a:endParaRPr lang="en-US" altLang="zh-TW" dirty="0" smtClean="0"/>
          </a:p>
          <a:p>
            <a:r>
              <a:rPr lang="en-US" altLang="zh-TW" dirty="0" smtClean="0"/>
              <a:t>Learning techniques</a:t>
            </a:r>
          </a:p>
          <a:p>
            <a:r>
              <a:rPr lang="en-US" altLang="zh-TW" dirty="0" smtClean="0"/>
              <a:t>Applications</a:t>
            </a:r>
          </a:p>
          <a:p>
            <a:r>
              <a:rPr lang="en-US" altLang="zh-TW" dirty="0" smtClean="0"/>
              <a:t>Conclusion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 &amp; Content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7260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TW" sz="2400" dirty="0"/>
              <a:t>Unsupervised learning categories and techniques</a:t>
            </a:r>
          </a:p>
          <a:p>
            <a:pPr lvl="1"/>
            <a:r>
              <a:rPr lang="en-US" altLang="zh-TW" sz="2000" b="1" dirty="0" smtClean="0"/>
              <a:t>Clustering</a:t>
            </a:r>
          </a:p>
          <a:p>
            <a:pPr lvl="2"/>
            <a:r>
              <a:rPr lang="en-US" altLang="zh-TW" sz="2000" dirty="0"/>
              <a:t>K-means </a:t>
            </a:r>
            <a:r>
              <a:rPr lang="en-US" altLang="zh-TW" sz="2000" dirty="0" smtClean="0"/>
              <a:t>clustering</a:t>
            </a:r>
            <a:endParaRPr lang="en-US" altLang="zh-TW" sz="2000" dirty="0"/>
          </a:p>
          <a:p>
            <a:pPr lvl="2"/>
            <a:r>
              <a:rPr lang="en-US" altLang="zh-TW" sz="2000" dirty="0"/>
              <a:t>Spectral clustering </a:t>
            </a:r>
            <a:r>
              <a:rPr lang="en-US" altLang="zh-TW" sz="1600" dirty="0"/>
              <a:t>	</a:t>
            </a:r>
            <a:endParaRPr lang="en-US" altLang="zh-TW" sz="2000" dirty="0" smtClean="0"/>
          </a:p>
          <a:p>
            <a:pPr lvl="1"/>
            <a:r>
              <a:rPr lang="en-US" altLang="zh-TW" sz="2000" b="1" dirty="0"/>
              <a:t>Density Estimation </a:t>
            </a:r>
            <a:r>
              <a:rPr lang="en-US" altLang="zh-TW" sz="2000" dirty="0"/>
              <a:t>	</a:t>
            </a:r>
            <a:endParaRPr lang="en-US" altLang="zh-TW" sz="2000" dirty="0" smtClean="0"/>
          </a:p>
          <a:p>
            <a:pPr lvl="2"/>
            <a:r>
              <a:rPr lang="en-US" altLang="zh-TW" sz="2000" dirty="0"/>
              <a:t>Gaussian mixture model (GMM) 	</a:t>
            </a:r>
          </a:p>
          <a:p>
            <a:pPr lvl="2"/>
            <a:r>
              <a:rPr lang="en-US" altLang="zh-TW" sz="2000" dirty="0"/>
              <a:t>Graphical models </a:t>
            </a:r>
          </a:p>
          <a:p>
            <a:pPr lvl="1"/>
            <a:r>
              <a:rPr lang="en-US" altLang="zh-TW" sz="2000" b="1" dirty="0"/>
              <a:t>Dimensionality reduction </a:t>
            </a:r>
            <a:r>
              <a:rPr lang="en-US" altLang="zh-TW" sz="2000" dirty="0"/>
              <a:t>	</a:t>
            </a:r>
          </a:p>
          <a:p>
            <a:pPr lvl="2"/>
            <a:r>
              <a:rPr lang="en-US" altLang="zh-TW" sz="2000" dirty="0"/>
              <a:t>Principal component analysis (PCA) 	</a:t>
            </a:r>
          </a:p>
          <a:p>
            <a:pPr lvl="2"/>
            <a:r>
              <a:rPr lang="en-US" altLang="zh-TW" sz="2000" dirty="0"/>
              <a:t>Factor analysis 	</a:t>
            </a:r>
          </a:p>
          <a:p>
            <a:endParaRPr lang="zh-TW" altLang="en-US" sz="24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Learning techniques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579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Face </a:t>
            </a:r>
            <a:r>
              <a:rPr lang="en-US" altLang="zh-TW" dirty="0"/>
              <a:t>detection</a:t>
            </a:r>
          </a:p>
          <a:p>
            <a:r>
              <a:rPr lang="en-US" altLang="zh-TW" dirty="0"/>
              <a:t>Object detection and recognition</a:t>
            </a:r>
          </a:p>
          <a:p>
            <a:r>
              <a:rPr lang="en-US" altLang="zh-TW" dirty="0"/>
              <a:t>Image segmentation</a:t>
            </a:r>
          </a:p>
          <a:p>
            <a:r>
              <a:rPr lang="en-US" altLang="zh-TW" dirty="0"/>
              <a:t>Multimedia event detection</a:t>
            </a:r>
          </a:p>
          <a:p>
            <a:r>
              <a:rPr lang="en-US" altLang="zh-TW" dirty="0"/>
              <a:t>Economical and commercial usage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Applications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4560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TW" dirty="0" smtClean="0"/>
              <a:t>    We have a simple </a:t>
            </a:r>
            <a:r>
              <a:rPr lang="en-US" altLang="zh-TW" dirty="0"/>
              <a:t>overview of </a:t>
            </a:r>
            <a:r>
              <a:rPr lang="en-US" altLang="zh-TW" dirty="0" smtClean="0"/>
              <a:t>some </a:t>
            </a:r>
            <a:r>
              <a:rPr lang="en-US" altLang="zh-TW" dirty="0"/>
              <a:t>techniques and algorithms </a:t>
            </a:r>
            <a:r>
              <a:rPr lang="en-US" altLang="zh-TW" dirty="0" smtClean="0"/>
              <a:t>in machine learning. Furthermore, there are more and more </a:t>
            </a:r>
            <a:r>
              <a:rPr lang="en-US" altLang="zh-TW" dirty="0"/>
              <a:t>techniques </a:t>
            </a:r>
            <a:r>
              <a:rPr lang="en-US" altLang="zh-TW" dirty="0" smtClean="0"/>
              <a:t>apply machine learning as a solution. In the future, machine learning will play an important role in our daily life.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Conclusion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277873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altLang="zh-TW" dirty="0" smtClean="0"/>
              <a:t>[1] W. L. Chao, J. J. Ding, “Integrated </a:t>
            </a:r>
            <a:r>
              <a:rPr lang="en-US" altLang="zh-TW" dirty="0"/>
              <a:t>Machine Learning Algorithms </a:t>
            </a:r>
            <a:r>
              <a:rPr lang="en-US" altLang="zh-TW" dirty="0" smtClean="0"/>
              <a:t>for </a:t>
            </a:r>
            <a:r>
              <a:rPr lang="en-US" altLang="zh-TW" dirty="0"/>
              <a:t>Human Age </a:t>
            </a:r>
            <a:r>
              <a:rPr lang="en-US" altLang="zh-TW" dirty="0" smtClean="0"/>
              <a:t>Estimation”, NTU, 2011.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80088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/>
              <a:t>A branch of </a:t>
            </a:r>
            <a:r>
              <a:rPr lang="en-US" altLang="zh-TW" sz="2400" b="1" dirty="0" smtClean="0"/>
              <a:t>artificial intelligence</a:t>
            </a:r>
            <a:r>
              <a:rPr lang="en-US" altLang="zh-TW" sz="2400" dirty="0" smtClean="0"/>
              <a:t>, </a:t>
            </a:r>
            <a:r>
              <a:rPr lang="en-US" altLang="zh-TW" sz="2400" dirty="0"/>
              <a:t>concerned </a:t>
            </a:r>
            <a:r>
              <a:rPr lang="en-US" altLang="zh-TW" sz="2400" dirty="0" smtClean="0"/>
              <a:t>with the design and development of algorithms that allow computers to evolve behaviors based on empirical data.</a:t>
            </a:r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As intelligence requires knowledge, it is necessary for the computers to acquire knowledge.</a:t>
            </a:r>
            <a:endParaRPr lang="zh-TW" altLang="en-US" sz="2400" dirty="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What is machine learning?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1585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Learning system model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1691680" y="2804588"/>
            <a:ext cx="1224136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Input Samples</a:t>
            </a:r>
            <a:endParaRPr lang="zh-TW" altLang="en-US" sz="2400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5292080" y="2804588"/>
            <a:ext cx="1296144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Learning Method</a:t>
            </a:r>
            <a:endParaRPr lang="zh-TW" altLang="en-US" sz="2400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4133027" y="4343615"/>
            <a:ext cx="1159053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System</a:t>
            </a:r>
            <a:endParaRPr lang="zh-TW" altLang="en-US" sz="2400" dirty="0"/>
          </a:p>
        </p:txBody>
      </p:sp>
      <p:cxnSp>
        <p:nvCxnSpPr>
          <p:cNvPr id="16" name="肘形接點 15"/>
          <p:cNvCxnSpPr>
            <a:stCxn id="13" idx="3"/>
            <a:endCxn id="27" idx="1"/>
          </p:cNvCxnSpPr>
          <p:nvPr/>
        </p:nvCxnSpPr>
        <p:spPr>
          <a:xfrm>
            <a:off x="2915816" y="3220087"/>
            <a:ext cx="1217211" cy="1354361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>
            <a:endCxn id="26" idx="1"/>
          </p:cNvCxnSpPr>
          <p:nvPr/>
        </p:nvCxnSpPr>
        <p:spPr>
          <a:xfrm>
            <a:off x="3419872" y="3220086"/>
            <a:ext cx="1872208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單箭頭接點 32"/>
          <p:cNvCxnSpPr>
            <a:stCxn id="26" idx="3"/>
          </p:cNvCxnSpPr>
          <p:nvPr/>
        </p:nvCxnSpPr>
        <p:spPr>
          <a:xfrm>
            <a:off x="6588224" y="3220087"/>
            <a:ext cx="82809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肘形接點 35"/>
          <p:cNvCxnSpPr>
            <a:stCxn id="27" idx="3"/>
            <a:endCxn id="26" idx="2"/>
          </p:cNvCxnSpPr>
          <p:nvPr/>
        </p:nvCxnSpPr>
        <p:spPr>
          <a:xfrm flipV="1">
            <a:off x="5292080" y="3635585"/>
            <a:ext cx="648072" cy="938863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文字方塊 55"/>
          <p:cNvSpPr txBox="1"/>
          <p:nvPr/>
        </p:nvSpPr>
        <p:spPr>
          <a:xfrm>
            <a:off x="4067695" y="5196510"/>
            <a:ext cx="1289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Training</a:t>
            </a:r>
            <a:endParaRPr lang="zh-TW" altLang="en-US" sz="2400" dirty="0"/>
          </a:p>
        </p:txBody>
      </p:sp>
      <p:sp>
        <p:nvSpPr>
          <p:cNvPr id="59" name="文字方塊 58"/>
          <p:cNvSpPr txBox="1"/>
          <p:nvPr/>
        </p:nvSpPr>
        <p:spPr>
          <a:xfrm>
            <a:off x="4067696" y="2132856"/>
            <a:ext cx="1289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Testing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880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流程圖: 程序 177"/>
          <p:cNvSpPr/>
          <p:nvPr/>
        </p:nvSpPr>
        <p:spPr>
          <a:xfrm>
            <a:off x="5940152" y="3933056"/>
            <a:ext cx="2592288" cy="194421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0" name="流程圖: 程序 159"/>
          <p:cNvSpPr/>
          <p:nvPr/>
        </p:nvSpPr>
        <p:spPr>
          <a:xfrm>
            <a:off x="3347864" y="1772816"/>
            <a:ext cx="2592288" cy="194421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1" name="流程圖: 程序 120"/>
          <p:cNvSpPr/>
          <p:nvPr/>
        </p:nvSpPr>
        <p:spPr>
          <a:xfrm>
            <a:off x="755576" y="3904621"/>
            <a:ext cx="2592288" cy="194421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Training and testing</a:t>
            </a:r>
            <a:endParaRPr lang="zh-TW" altLang="en-US" dirty="0"/>
          </a:p>
        </p:txBody>
      </p:sp>
      <p:sp>
        <p:nvSpPr>
          <p:cNvPr id="106" name="乘號 105"/>
          <p:cNvSpPr/>
          <p:nvPr/>
        </p:nvSpPr>
        <p:spPr>
          <a:xfrm>
            <a:off x="1043608" y="4192653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7" name="乘號 106"/>
          <p:cNvSpPr/>
          <p:nvPr/>
        </p:nvSpPr>
        <p:spPr>
          <a:xfrm>
            <a:off x="1259632" y="4336669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8" name="乘號 107"/>
          <p:cNvSpPr/>
          <p:nvPr/>
        </p:nvSpPr>
        <p:spPr>
          <a:xfrm>
            <a:off x="1331640" y="4120645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9" name="乘號 108"/>
          <p:cNvSpPr/>
          <p:nvPr/>
        </p:nvSpPr>
        <p:spPr>
          <a:xfrm>
            <a:off x="1043608" y="4408677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0" name="乘號 109"/>
          <p:cNvSpPr/>
          <p:nvPr/>
        </p:nvSpPr>
        <p:spPr>
          <a:xfrm>
            <a:off x="1547664" y="4336669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1" name="乘號 110"/>
          <p:cNvSpPr/>
          <p:nvPr/>
        </p:nvSpPr>
        <p:spPr>
          <a:xfrm>
            <a:off x="1475656" y="4552693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2" name="乘號 111"/>
          <p:cNvSpPr/>
          <p:nvPr/>
        </p:nvSpPr>
        <p:spPr>
          <a:xfrm>
            <a:off x="1187624" y="4624701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3" name="流程圖: 接點 112"/>
          <p:cNvSpPr/>
          <p:nvPr/>
        </p:nvSpPr>
        <p:spPr>
          <a:xfrm>
            <a:off x="1907704" y="4912733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14" name="流程圖: 接點 113"/>
          <p:cNvSpPr/>
          <p:nvPr/>
        </p:nvSpPr>
        <p:spPr>
          <a:xfrm>
            <a:off x="1691680" y="5128757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15" name="流程圖: 接點 114"/>
          <p:cNvSpPr/>
          <p:nvPr/>
        </p:nvSpPr>
        <p:spPr>
          <a:xfrm>
            <a:off x="2195736" y="4912733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16" name="流程圖: 接點 115"/>
          <p:cNvSpPr/>
          <p:nvPr/>
        </p:nvSpPr>
        <p:spPr>
          <a:xfrm>
            <a:off x="1979712" y="5128757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17" name="流程圖: 接點 116"/>
          <p:cNvSpPr/>
          <p:nvPr/>
        </p:nvSpPr>
        <p:spPr>
          <a:xfrm>
            <a:off x="1835696" y="5344781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18" name="流程圖: 接點 117"/>
          <p:cNvSpPr/>
          <p:nvPr/>
        </p:nvSpPr>
        <p:spPr>
          <a:xfrm>
            <a:off x="2267744" y="5128757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19" name="流程圖: 接點 118"/>
          <p:cNvSpPr/>
          <p:nvPr/>
        </p:nvSpPr>
        <p:spPr>
          <a:xfrm>
            <a:off x="2123728" y="5344781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20" name="流程圖: 接點 119"/>
          <p:cNvSpPr/>
          <p:nvPr/>
        </p:nvSpPr>
        <p:spPr>
          <a:xfrm>
            <a:off x="1979712" y="5488797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22" name="乘號 121"/>
          <p:cNvSpPr/>
          <p:nvPr/>
        </p:nvSpPr>
        <p:spPr>
          <a:xfrm>
            <a:off x="3635896" y="2204864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3" name="乘號 122"/>
          <p:cNvSpPr/>
          <p:nvPr/>
        </p:nvSpPr>
        <p:spPr>
          <a:xfrm>
            <a:off x="3851920" y="2348880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4" name="乘號 123"/>
          <p:cNvSpPr/>
          <p:nvPr/>
        </p:nvSpPr>
        <p:spPr>
          <a:xfrm>
            <a:off x="3779912" y="1988840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5" name="乘號 124"/>
          <p:cNvSpPr/>
          <p:nvPr/>
        </p:nvSpPr>
        <p:spPr>
          <a:xfrm>
            <a:off x="3635896" y="2420888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6" name="乘號 125"/>
          <p:cNvSpPr/>
          <p:nvPr/>
        </p:nvSpPr>
        <p:spPr>
          <a:xfrm>
            <a:off x="3419872" y="2420888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7" name="乘號 126"/>
          <p:cNvSpPr/>
          <p:nvPr/>
        </p:nvSpPr>
        <p:spPr>
          <a:xfrm>
            <a:off x="4067944" y="2564904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8" name="乘號 127"/>
          <p:cNvSpPr/>
          <p:nvPr/>
        </p:nvSpPr>
        <p:spPr>
          <a:xfrm>
            <a:off x="3779912" y="2636912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9" name="乘號 128"/>
          <p:cNvSpPr/>
          <p:nvPr/>
        </p:nvSpPr>
        <p:spPr>
          <a:xfrm>
            <a:off x="4283968" y="2204864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0" name="乘號 129"/>
          <p:cNvSpPr/>
          <p:nvPr/>
        </p:nvSpPr>
        <p:spPr>
          <a:xfrm>
            <a:off x="4644008" y="2204864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1" name="乘號 130"/>
          <p:cNvSpPr/>
          <p:nvPr/>
        </p:nvSpPr>
        <p:spPr>
          <a:xfrm>
            <a:off x="4427984" y="2420888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2" name="乘號 131"/>
          <p:cNvSpPr/>
          <p:nvPr/>
        </p:nvSpPr>
        <p:spPr>
          <a:xfrm>
            <a:off x="4427984" y="1988840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3" name="乘號 132"/>
          <p:cNvSpPr/>
          <p:nvPr/>
        </p:nvSpPr>
        <p:spPr>
          <a:xfrm>
            <a:off x="4139952" y="1988840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4" name="乘號 133"/>
          <p:cNvSpPr/>
          <p:nvPr/>
        </p:nvSpPr>
        <p:spPr>
          <a:xfrm>
            <a:off x="3923928" y="2132856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5" name="乘號 134"/>
          <p:cNvSpPr/>
          <p:nvPr/>
        </p:nvSpPr>
        <p:spPr>
          <a:xfrm>
            <a:off x="4139952" y="2348880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6" name="乘號 135"/>
          <p:cNvSpPr/>
          <p:nvPr/>
        </p:nvSpPr>
        <p:spPr>
          <a:xfrm>
            <a:off x="3419872" y="2636912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7" name="流程圖: 接點 136"/>
          <p:cNvSpPr/>
          <p:nvPr/>
        </p:nvSpPr>
        <p:spPr>
          <a:xfrm>
            <a:off x="4644008" y="2780928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38" name="流程圖: 接點 137"/>
          <p:cNvSpPr/>
          <p:nvPr/>
        </p:nvSpPr>
        <p:spPr>
          <a:xfrm>
            <a:off x="4427984" y="2996952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39" name="流程圖: 接點 138"/>
          <p:cNvSpPr/>
          <p:nvPr/>
        </p:nvSpPr>
        <p:spPr>
          <a:xfrm>
            <a:off x="4932040" y="2780928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40" name="流程圖: 接點 139"/>
          <p:cNvSpPr/>
          <p:nvPr/>
        </p:nvSpPr>
        <p:spPr>
          <a:xfrm>
            <a:off x="4716016" y="2996952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41" name="流程圖: 接點 140"/>
          <p:cNvSpPr/>
          <p:nvPr/>
        </p:nvSpPr>
        <p:spPr>
          <a:xfrm>
            <a:off x="4572000" y="3212976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42" name="流程圖: 接點 141"/>
          <p:cNvSpPr/>
          <p:nvPr/>
        </p:nvSpPr>
        <p:spPr>
          <a:xfrm>
            <a:off x="5004048" y="2996952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43" name="流程圖: 接點 142"/>
          <p:cNvSpPr/>
          <p:nvPr/>
        </p:nvSpPr>
        <p:spPr>
          <a:xfrm>
            <a:off x="4860032" y="3212976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44" name="流程圖: 接點 143"/>
          <p:cNvSpPr/>
          <p:nvPr/>
        </p:nvSpPr>
        <p:spPr>
          <a:xfrm>
            <a:off x="4716016" y="3356992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45" name="流程圖: 接點 144"/>
          <p:cNvSpPr/>
          <p:nvPr/>
        </p:nvSpPr>
        <p:spPr>
          <a:xfrm>
            <a:off x="5076056" y="2636912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46" name="流程圖: 接點 145"/>
          <p:cNvSpPr/>
          <p:nvPr/>
        </p:nvSpPr>
        <p:spPr>
          <a:xfrm>
            <a:off x="5292080" y="2996952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47" name="流程圖: 接點 146"/>
          <p:cNvSpPr/>
          <p:nvPr/>
        </p:nvSpPr>
        <p:spPr>
          <a:xfrm>
            <a:off x="5220072" y="3140968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48" name="流程圖: 接點 147"/>
          <p:cNvSpPr/>
          <p:nvPr/>
        </p:nvSpPr>
        <p:spPr>
          <a:xfrm>
            <a:off x="5292080" y="2780928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49" name="流程圖: 接點 148"/>
          <p:cNvSpPr/>
          <p:nvPr/>
        </p:nvSpPr>
        <p:spPr>
          <a:xfrm>
            <a:off x="5076056" y="3284984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50" name="流程圖: 接點 149"/>
          <p:cNvSpPr/>
          <p:nvPr/>
        </p:nvSpPr>
        <p:spPr>
          <a:xfrm>
            <a:off x="4211960" y="2924944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51" name="流程圖: 接點 150"/>
          <p:cNvSpPr/>
          <p:nvPr/>
        </p:nvSpPr>
        <p:spPr>
          <a:xfrm>
            <a:off x="4427984" y="3356992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52" name="流程圖: 接點 151"/>
          <p:cNvSpPr/>
          <p:nvPr/>
        </p:nvSpPr>
        <p:spPr>
          <a:xfrm>
            <a:off x="4283968" y="3212976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53" name="流程圖: 接點 152"/>
          <p:cNvSpPr/>
          <p:nvPr/>
        </p:nvSpPr>
        <p:spPr>
          <a:xfrm>
            <a:off x="4067944" y="3068960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54" name="流程圖: 接點 153"/>
          <p:cNvSpPr/>
          <p:nvPr/>
        </p:nvSpPr>
        <p:spPr>
          <a:xfrm>
            <a:off x="4860032" y="3429000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55" name="流程圖: 接點 154"/>
          <p:cNvSpPr/>
          <p:nvPr/>
        </p:nvSpPr>
        <p:spPr>
          <a:xfrm>
            <a:off x="4067944" y="3356992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56" name="流程圖: 接點 155"/>
          <p:cNvSpPr/>
          <p:nvPr/>
        </p:nvSpPr>
        <p:spPr>
          <a:xfrm>
            <a:off x="4716016" y="2060848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57" name="流程圖: 接點 156"/>
          <p:cNvSpPr/>
          <p:nvPr/>
        </p:nvSpPr>
        <p:spPr>
          <a:xfrm>
            <a:off x="4283968" y="2564904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58" name="乘號 157"/>
          <p:cNvSpPr/>
          <p:nvPr/>
        </p:nvSpPr>
        <p:spPr>
          <a:xfrm>
            <a:off x="4211960" y="3356992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9" name="乘號 158"/>
          <p:cNvSpPr/>
          <p:nvPr/>
        </p:nvSpPr>
        <p:spPr>
          <a:xfrm>
            <a:off x="5076056" y="2852936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1" name="文字方塊 160"/>
          <p:cNvSpPr txBox="1"/>
          <p:nvPr/>
        </p:nvSpPr>
        <p:spPr>
          <a:xfrm>
            <a:off x="1280648" y="5877586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Training set </a:t>
            </a:r>
            <a:r>
              <a:rPr lang="en-US" altLang="zh-TW" sz="2000" dirty="0" smtClean="0">
                <a:solidFill>
                  <a:srgbClr val="FF0000"/>
                </a:solidFill>
              </a:rPr>
              <a:t>(observed)</a:t>
            </a:r>
            <a:endParaRPr lang="zh-TW" altLang="en-US" sz="2000" dirty="0">
              <a:solidFill>
                <a:srgbClr val="FF0000"/>
              </a:solidFill>
            </a:endParaRPr>
          </a:p>
        </p:txBody>
      </p:sp>
      <p:sp>
        <p:nvSpPr>
          <p:cNvPr id="162" name="文字方塊 161"/>
          <p:cNvSpPr txBox="1"/>
          <p:nvPr/>
        </p:nvSpPr>
        <p:spPr>
          <a:xfrm>
            <a:off x="3851920" y="3717032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/>
              <a:t>Universal set</a:t>
            </a:r>
          </a:p>
          <a:p>
            <a:pPr algn="ctr"/>
            <a:r>
              <a:rPr lang="en-US" altLang="zh-TW" sz="2000" dirty="0" smtClean="0"/>
              <a:t>(unobserved)</a:t>
            </a:r>
            <a:endParaRPr lang="zh-TW" altLang="en-US" sz="2000" dirty="0" smtClean="0"/>
          </a:p>
        </p:txBody>
      </p:sp>
      <p:sp>
        <p:nvSpPr>
          <p:cNvPr id="163" name="乘號 162"/>
          <p:cNvSpPr/>
          <p:nvPr/>
        </p:nvSpPr>
        <p:spPr>
          <a:xfrm>
            <a:off x="6228184" y="4365104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4" name="乘號 163"/>
          <p:cNvSpPr/>
          <p:nvPr/>
        </p:nvSpPr>
        <p:spPr>
          <a:xfrm>
            <a:off x="6444208" y="4077072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5" name="乘號 164"/>
          <p:cNvSpPr/>
          <p:nvPr/>
        </p:nvSpPr>
        <p:spPr>
          <a:xfrm>
            <a:off x="6732240" y="4149080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6" name="乘號 165"/>
          <p:cNvSpPr/>
          <p:nvPr/>
        </p:nvSpPr>
        <p:spPr>
          <a:xfrm>
            <a:off x="7092280" y="3933056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7" name="乘號 166"/>
          <p:cNvSpPr/>
          <p:nvPr/>
        </p:nvSpPr>
        <p:spPr>
          <a:xfrm>
            <a:off x="6876256" y="4365104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8" name="乘號 167"/>
          <p:cNvSpPr/>
          <p:nvPr/>
        </p:nvSpPr>
        <p:spPr>
          <a:xfrm>
            <a:off x="6660232" y="4581128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9" name="乘號 168"/>
          <p:cNvSpPr/>
          <p:nvPr/>
        </p:nvSpPr>
        <p:spPr>
          <a:xfrm>
            <a:off x="6372200" y="4653136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0" name="流程圖: 接點 169"/>
          <p:cNvSpPr/>
          <p:nvPr/>
        </p:nvSpPr>
        <p:spPr>
          <a:xfrm>
            <a:off x="7092280" y="4941168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71" name="流程圖: 接點 170"/>
          <p:cNvSpPr/>
          <p:nvPr/>
        </p:nvSpPr>
        <p:spPr>
          <a:xfrm>
            <a:off x="6876256" y="5157192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72" name="流程圖: 接點 171"/>
          <p:cNvSpPr/>
          <p:nvPr/>
        </p:nvSpPr>
        <p:spPr>
          <a:xfrm>
            <a:off x="7380312" y="4941168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73" name="流程圖: 接點 172"/>
          <p:cNvSpPr/>
          <p:nvPr/>
        </p:nvSpPr>
        <p:spPr>
          <a:xfrm>
            <a:off x="7164288" y="5157192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74" name="流程圖: 接點 173"/>
          <p:cNvSpPr/>
          <p:nvPr/>
        </p:nvSpPr>
        <p:spPr>
          <a:xfrm>
            <a:off x="7020272" y="5301208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75" name="流程圖: 接點 174"/>
          <p:cNvSpPr/>
          <p:nvPr/>
        </p:nvSpPr>
        <p:spPr>
          <a:xfrm>
            <a:off x="7452320" y="5157192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76" name="流程圖: 接點 175"/>
          <p:cNvSpPr/>
          <p:nvPr/>
        </p:nvSpPr>
        <p:spPr>
          <a:xfrm>
            <a:off x="7308304" y="5373216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77" name="流程圖: 接點 176"/>
          <p:cNvSpPr/>
          <p:nvPr/>
        </p:nvSpPr>
        <p:spPr>
          <a:xfrm>
            <a:off x="6948264" y="5517232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79" name="文字方塊 178"/>
          <p:cNvSpPr txBox="1"/>
          <p:nvPr/>
        </p:nvSpPr>
        <p:spPr>
          <a:xfrm>
            <a:off x="6462211" y="5886953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/>
              <a:t>Testing set</a:t>
            </a:r>
          </a:p>
          <a:p>
            <a:pPr algn="ctr"/>
            <a:r>
              <a:rPr lang="en-US" altLang="zh-TW" sz="2000" dirty="0" smtClean="0"/>
              <a:t>(unobserved)</a:t>
            </a:r>
            <a:endParaRPr lang="zh-TW" altLang="en-US" sz="2000" dirty="0"/>
          </a:p>
        </p:txBody>
      </p:sp>
      <p:sp>
        <p:nvSpPr>
          <p:cNvPr id="180" name="乘號 179"/>
          <p:cNvSpPr/>
          <p:nvPr/>
        </p:nvSpPr>
        <p:spPr>
          <a:xfrm>
            <a:off x="6516216" y="4365104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1" name="乘號 180"/>
          <p:cNvSpPr/>
          <p:nvPr/>
        </p:nvSpPr>
        <p:spPr>
          <a:xfrm>
            <a:off x="7164288" y="4149080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2" name="乘號 181"/>
          <p:cNvSpPr/>
          <p:nvPr/>
        </p:nvSpPr>
        <p:spPr>
          <a:xfrm>
            <a:off x="7452320" y="4797152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3" name="乘號 182"/>
          <p:cNvSpPr/>
          <p:nvPr/>
        </p:nvSpPr>
        <p:spPr>
          <a:xfrm>
            <a:off x="6732240" y="5301208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4" name="流程圖: 接點 183"/>
          <p:cNvSpPr/>
          <p:nvPr/>
        </p:nvSpPr>
        <p:spPr>
          <a:xfrm>
            <a:off x="6588224" y="5157192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85" name="流程圖: 接點 184"/>
          <p:cNvSpPr/>
          <p:nvPr/>
        </p:nvSpPr>
        <p:spPr>
          <a:xfrm>
            <a:off x="6588224" y="5461992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86" name="流程圖: 接點 185"/>
          <p:cNvSpPr/>
          <p:nvPr/>
        </p:nvSpPr>
        <p:spPr>
          <a:xfrm>
            <a:off x="7164288" y="4365104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87" name="流程圖: 接點 186"/>
          <p:cNvSpPr/>
          <p:nvPr/>
        </p:nvSpPr>
        <p:spPr>
          <a:xfrm>
            <a:off x="7524328" y="5373216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188" name="直線單箭頭接點 187"/>
          <p:cNvCxnSpPr/>
          <p:nvPr/>
        </p:nvCxnSpPr>
        <p:spPr>
          <a:xfrm flipH="1">
            <a:off x="2483768" y="2708920"/>
            <a:ext cx="720080" cy="10801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直線單箭頭接點 188"/>
          <p:cNvCxnSpPr/>
          <p:nvPr/>
        </p:nvCxnSpPr>
        <p:spPr>
          <a:xfrm>
            <a:off x="6084168" y="2708920"/>
            <a:ext cx="756086" cy="108012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直線接點 189"/>
          <p:cNvCxnSpPr/>
          <p:nvPr/>
        </p:nvCxnSpPr>
        <p:spPr>
          <a:xfrm rot="10800000" flipV="1">
            <a:off x="899592" y="4120645"/>
            <a:ext cx="1800200" cy="129614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直線接點 190"/>
          <p:cNvCxnSpPr/>
          <p:nvPr/>
        </p:nvCxnSpPr>
        <p:spPr>
          <a:xfrm rot="10800000" flipV="1">
            <a:off x="6084168" y="4077072"/>
            <a:ext cx="1800200" cy="129614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乘號 191"/>
          <p:cNvSpPr/>
          <p:nvPr/>
        </p:nvSpPr>
        <p:spPr>
          <a:xfrm>
            <a:off x="4716016" y="2420888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3" name="乘號 192"/>
          <p:cNvSpPr/>
          <p:nvPr/>
        </p:nvSpPr>
        <p:spPr>
          <a:xfrm>
            <a:off x="4932040" y="2276872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4" name="流程圖: 接點 193"/>
          <p:cNvSpPr/>
          <p:nvPr/>
        </p:nvSpPr>
        <p:spPr>
          <a:xfrm>
            <a:off x="3923928" y="3212976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5" name="流程圖: 接點 194"/>
          <p:cNvSpPr/>
          <p:nvPr/>
        </p:nvSpPr>
        <p:spPr>
          <a:xfrm>
            <a:off x="3779912" y="3068960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6" name="流程圖: 接點 195"/>
          <p:cNvSpPr/>
          <p:nvPr/>
        </p:nvSpPr>
        <p:spPr>
          <a:xfrm>
            <a:off x="3851920" y="3373760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7" name="乘號 196"/>
          <p:cNvSpPr/>
          <p:nvPr/>
        </p:nvSpPr>
        <p:spPr>
          <a:xfrm>
            <a:off x="6948264" y="4653136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8" name="流程圖: 接點 197"/>
          <p:cNvSpPr/>
          <p:nvPr/>
        </p:nvSpPr>
        <p:spPr>
          <a:xfrm>
            <a:off x="6372200" y="5157192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9" name="手繪多邊形 198"/>
          <p:cNvSpPr/>
          <p:nvPr/>
        </p:nvSpPr>
        <p:spPr>
          <a:xfrm>
            <a:off x="1483940" y="3976812"/>
            <a:ext cx="559496" cy="1741118"/>
          </a:xfrm>
          <a:custGeom>
            <a:avLst/>
            <a:gdLst>
              <a:gd name="connsiteX0" fmla="*/ 164926 w 559496"/>
              <a:gd name="connsiteY0" fmla="*/ 0 h 1741118"/>
              <a:gd name="connsiteX1" fmla="*/ 540707 w 559496"/>
              <a:gd name="connsiteY1" fmla="*/ 363255 h 1741118"/>
              <a:gd name="connsiteX2" fmla="*/ 52192 w 559496"/>
              <a:gd name="connsiteY2" fmla="*/ 1189973 h 1741118"/>
              <a:gd name="connsiteX3" fmla="*/ 227556 w 559496"/>
              <a:gd name="connsiteY3" fmla="*/ 1741118 h 1741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9496" h="1741118">
                <a:moveTo>
                  <a:pt x="164926" y="0"/>
                </a:moveTo>
                <a:cubicBezTo>
                  <a:pt x="362211" y="82463"/>
                  <a:pt x="559496" y="164926"/>
                  <a:pt x="540707" y="363255"/>
                </a:cubicBezTo>
                <a:cubicBezTo>
                  <a:pt x="521918" y="561584"/>
                  <a:pt x="104384" y="960329"/>
                  <a:pt x="52192" y="1189973"/>
                </a:cubicBezTo>
                <a:cubicBezTo>
                  <a:pt x="0" y="1419617"/>
                  <a:pt x="113778" y="1580367"/>
                  <a:pt x="227556" y="1741118"/>
                </a:cubicBezTo>
              </a:path>
            </a:pathLst>
          </a:custGeom>
          <a:ln w="25400">
            <a:solidFill>
              <a:schemeClr val="tx1">
                <a:lumMod val="65000"/>
                <a:lumOff val="3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0" name="手繪多邊形 199"/>
          <p:cNvSpPr/>
          <p:nvPr/>
        </p:nvSpPr>
        <p:spPr>
          <a:xfrm>
            <a:off x="6588224" y="4005064"/>
            <a:ext cx="559496" cy="1741118"/>
          </a:xfrm>
          <a:custGeom>
            <a:avLst/>
            <a:gdLst>
              <a:gd name="connsiteX0" fmla="*/ 164926 w 559496"/>
              <a:gd name="connsiteY0" fmla="*/ 0 h 1741118"/>
              <a:gd name="connsiteX1" fmla="*/ 540707 w 559496"/>
              <a:gd name="connsiteY1" fmla="*/ 363255 h 1741118"/>
              <a:gd name="connsiteX2" fmla="*/ 52192 w 559496"/>
              <a:gd name="connsiteY2" fmla="*/ 1189973 h 1741118"/>
              <a:gd name="connsiteX3" fmla="*/ 227556 w 559496"/>
              <a:gd name="connsiteY3" fmla="*/ 1741118 h 1741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9496" h="1741118">
                <a:moveTo>
                  <a:pt x="164926" y="0"/>
                </a:moveTo>
                <a:cubicBezTo>
                  <a:pt x="362211" y="82463"/>
                  <a:pt x="559496" y="164926"/>
                  <a:pt x="540707" y="363255"/>
                </a:cubicBezTo>
                <a:cubicBezTo>
                  <a:pt x="521918" y="561584"/>
                  <a:pt x="104384" y="960329"/>
                  <a:pt x="52192" y="1189973"/>
                </a:cubicBezTo>
                <a:cubicBezTo>
                  <a:pt x="0" y="1419617"/>
                  <a:pt x="113778" y="1580367"/>
                  <a:pt x="227556" y="1741118"/>
                </a:cubicBezTo>
              </a:path>
            </a:pathLst>
          </a:custGeom>
          <a:ln w="25400">
            <a:solidFill>
              <a:schemeClr val="tx1">
                <a:lumMod val="65000"/>
                <a:lumOff val="3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1" name="流程圖: 接點 200"/>
          <p:cNvSpPr/>
          <p:nvPr/>
        </p:nvSpPr>
        <p:spPr>
          <a:xfrm>
            <a:off x="6372200" y="5373216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02" name="文字方塊 201"/>
          <p:cNvSpPr txBox="1"/>
          <p:nvPr/>
        </p:nvSpPr>
        <p:spPr>
          <a:xfrm>
            <a:off x="909846" y="2852936"/>
            <a:ext cx="1872208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Data acquisition</a:t>
            </a:r>
            <a:endParaRPr lang="zh-TW" altLang="en-US" sz="2000" dirty="0"/>
          </a:p>
        </p:txBody>
      </p:sp>
      <p:sp>
        <p:nvSpPr>
          <p:cNvPr id="203" name="文字方塊 202"/>
          <p:cNvSpPr txBox="1"/>
          <p:nvPr/>
        </p:nvSpPr>
        <p:spPr>
          <a:xfrm>
            <a:off x="6516216" y="2852936"/>
            <a:ext cx="172819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Practical usage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8614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流程圖: 程序 50"/>
          <p:cNvSpPr/>
          <p:nvPr/>
        </p:nvSpPr>
        <p:spPr>
          <a:xfrm>
            <a:off x="6092622" y="4021066"/>
            <a:ext cx="1800200" cy="1728192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流程圖: 程序 34"/>
          <p:cNvSpPr/>
          <p:nvPr/>
        </p:nvSpPr>
        <p:spPr>
          <a:xfrm>
            <a:off x="3788366" y="4021066"/>
            <a:ext cx="1800200" cy="1728192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流程圖: 程序 18"/>
          <p:cNvSpPr/>
          <p:nvPr/>
        </p:nvSpPr>
        <p:spPr>
          <a:xfrm>
            <a:off x="875682" y="4021066"/>
            <a:ext cx="1800200" cy="1728192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/>
              <a:t>Training is the process of making the system able to learn</a:t>
            </a:r>
            <a:r>
              <a:rPr lang="en-US" altLang="zh-TW" sz="2400" dirty="0" smtClean="0"/>
              <a:t>.</a:t>
            </a:r>
          </a:p>
          <a:p>
            <a:pPr marL="0" indent="0">
              <a:buNone/>
            </a:pPr>
            <a:endParaRPr lang="en-US" altLang="zh-TW" sz="2400" dirty="0"/>
          </a:p>
          <a:p>
            <a:r>
              <a:rPr lang="en-US" altLang="zh-TW" sz="2400" dirty="0" smtClean="0"/>
              <a:t>No free lunch rule:</a:t>
            </a:r>
          </a:p>
          <a:p>
            <a:pPr lvl="1"/>
            <a:r>
              <a:rPr lang="en-US" altLang="zh-TW" sz="2000" dirty="0" smtClean="0"/>
              <a:t>Training set and testing set come from the same distribution</a:t>
            </a:r>
          </a:p>
          <a:p>
            <a:pPr lvl="1"/>
            <a:r>
              <a:rPr lang="en-US" altLang="zh-TW" sz="2000" dirty="0" smtClean="0"/>
              <a:t>Need to make some assumptions or bias</a:t>
            </a:r>
          </a:p>
          <a:p>
            <a:endParaRPr lang="en-US" altLang="zh-TW" sz="2400" dirty="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Training and testing</a:t>
            </a:r>
            <a:endParaRPr lang="zh-TW" altLang="en-US" dirty="0"/>
          </a:p>
        </p:txBody>
      </p:sp>
      <p:sp>
        <p:nvSpPr>
          <p:cNvPr id="4" name="乘號 3"/>
          <p:cNvSpPr/>
          <p:nvPr/>
        </p:nvSpPr>
        <p:spPr>
          <a:xfrm>
            <a:off x="970834" y="4117076"/>
            <a:ext cx="192879" cy="19202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乘號 4"/>
          <p:cNvSpPr/>
          <p:nvPr/>
        </p:nvSpPr>
        <p:spPr>
          <a:xfrm>
            <a:off x="1186858" y="4261092"/>
            <a:ext cx="192879" cy="19202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乘號 5"/>
          <p:cNvSpPr/>
          <p:nvPr/>
        </p:nvSpPr>
        <p:spPr>
          <a:xfrm>
            <a:off x="1258866" y="4045068"/>
            <a:ext cx="192879" cy="19202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乘號 6"/>
          <p:cNvSpPr/>
          <p:nvPr/>
        </p:nvSpPr>
        <p:spPr>
          <a:xfrm>
            <a:off x="970834" y="4333100"/>
            <a:ext cx="192879" cy="19202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乘號 7"/>
          <p:cNvSpPr/>
          <p:nvPr/>
        </p:nvSpPr>
        <p:spPr>
          <a:xfrm>
            <a:off x="1474890" y="4261092"/>
            <a:ext cx="192879" cy="19202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乘號 8"/>
          <p:cNvSpPr/>
          <p:nvPr/>
        </p:nvSpPr>
        <p:spPr>
          <a:xfrm>
            <a:off x="1402882" y="4477116"/>
            <a:ext cx="192879" cy="19202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乘號 9"/>
          <p:cNvSpPr/>
          <p:nvPr/>
        </p:nvSpPr>
        <p:spPr>
          <a:xfrm>
            <a:off x="1114850" y="4549124"/>
            <a:ext cx="192879" cy="19202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流程圖: 接點 10"/>
          <p:cNvSpPr/>
          <p:nvPr/>
        </p:nvSpPr>
        <p:spPr>
          <a:xfrm>
            <a:off x="1827216" y="4829156"/>
            <a:ext cx="128586" cy="1280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2" name="流程圖: 接點 11"/>
          <p:cNvSpPr/>
          <p:nvPr/>
        </p:nvSpPr>
        <p:spPr>
          <a:xfrm>
            <a:off x="1611192" y="5045180"/>
            <a:ext cx="128586" cy="1280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3" name="流程圖: 接點 12"/>
          <p:cNvSpPr/>
          <p:nvPr/>
        </p:nvSpPr>
        <p:spPr>
          <a:xfrm>
            <a:off x="2115248" y="4829156"/>
            <a:ext cx="128586" cy="1280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4" name="流程圖: 接點 13"/>
          <p:cNvSpPr/>
          <p:nvPr/>
        </p:nvSpPr>
        <p:spPr>
          <a:xfrm>
            <a:off x="1899224" y="5045180"/>
            <a:ext cx="128586" cy="1280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5" name="流程圖: 接點 14"/>
          <p:cNvSpPr/>
          <p:nvPr/>
        </p:nvSpPr>
        <p:spPr>
          <a:xfrm>
            <a:off x="1755208" y="5261204"/>
            <a:ext cx="128586" cy="1280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6" name="流程圖: 接點 15"/>
          <p:cNvSpPr/>
          <p:nvPr/>
        </p:nvSpPr>
        <p:spPr>
          <a:xfrm>
            <a:off x="2187256" y="5045180"/>
            <a:ext cx="128586" cy="1280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7" name="流程圖: 接點 16"/>
          <p:cNvSpPr/>
          <p:nvPr/>
        </p:nvSpPr>
        <p:spPr>
          <a:xfrm>
            <a:off x="2043240" y="5261204"/>
            <a:ext cx="128586" cy="1280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8" name="流程圖: 接點 17"/>
          <p:cNvSpPr/>
          <p:nvPr/>
        </p:nvSpPr>
        <p:spPr>
          <a:xfrm>
            <a:off x="1899224" y="5405220"/>
            <a:ext cx="128586" cy="1280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0" name="乘號 19"/>
          <p:cNvSpPr/>
          <p:nvPr/>
        </p:nvSpPr>
        <p:spPr>
          <a:xfrm>
            <a:off x="3883518" y="4117076"/>
            <a:ext cx="192879" cy="19202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乘號 20"/>
          <p:cNvSpPr/>
          <p:nvPr/>
        </p:nvSpPr>
        <p:spPr>
          <a:xfrm>
            <a:off x="3860374" y="4309098"/>
            <a:ext cx="192879" cy="19202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乘號 21"/>
          <p:cNvSpPr/>
          <p:nvPr/>
        </p:nvSpPr>
        <p:spPr>
          <a:xfrm>
            <a:off x="4171550" y="4045068"/>
            <a:ext cx="192879" cy="19202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乘號 22"/>
          <p:cNvSpPr/>
          <p:nvPr/>
        </p:nvSpPr>
        <p:spPr>
          <a:xfrm>
            <a:off x="4027534" y="4333100"/>
            <a:ext cx="192879" cy="19202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乘號 23"/>
          <p:cNvSpPr/>
          <p:nvPr/>
        </p:nvSpPr>
        <p:spPr>
          <a:xfrm>
            <a:off x="4243558" y="4261092"/>
            <a:ext cx="192879" cy="19202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乘號 24"/>
          <p:cNvSpPr/>
          <p:nvPr/>
        </p:nvSpPr>
        <p:spPr>
          <a:xfrm>
            <a:off x="4459582" y="4093074"/>
            <a:ext cx="192879" cy="19202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乘號 25"/>
          <p:cNvSpPr/>
          <p:nvPr/>
        </p:nvSpPr>
        <p:spPr>
          <a:xfrm>
            <a:off x="4171550" y="4477116"/>
            <a:ext cx="192879" cy="19202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流程圖: 接點 26"/>
          <p:cNvSpPr/>
          <p:nvPr/>
        </p:nvSpPr>
        <p:spPr>
          <a:xfrm>
            <a:off x="4739900" y="4829156"/>
            <a:ext cx="128586" cy="1280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8" name="流程圖: 接點 27"/>
          <p:cNvSpPr/>
          <p:nvPr/>
        </p:nvSpPr>
        <p:spPr>
          <a:xfrm>
            <a:off x="4379860" y="5045180"/>
            <a:ext cx="128586" cy="1280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9" name="流程圖: 接點 28"/>
          <p:cNvSpPr/>
          <p:nvPr/>
        </p:nvSpPr>
        <p:spPr>
          <a:xfrm>
            <a:off x="5027932" y="4829156"/>
            <a:ext cx="128586" cy="1280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0" name="流程圖: 接點 29"/>
          <p:cNvSpPr/>
          <p:nvPr/>
        </p:nvSpPr>
        <p:spPr>
          <a:xfrm>
            <a:off x="5027932" y="5045180"/>
            <a:ext cx="128586" cy="1280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1" name="流程圖: 接點 30"/>
          <p:cNvSpPr/>
          <p:nvPr/>
        </p:nvSpPr>
        <p:spPr>
          <a:xfrm>
            <a:off x="4667892" y="5045180"/>
            <a:ext cx="128586" cy="1280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2" name="流程圖: 接點 31"/>
          <p:cNvSpPr/>
          <p:nvPr/>
        </p:nvSpPr>
        <p:spPr>
          <a:xfrm>
            <a:off x="5243956" y="5045180"/>
            <a:ext cx="128586" cy="1280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3" name="流程圖: 接點 32"/>
          <p:cNvSpPr/>
          <p:nvPr/>
        </p:nvSpPr>
        <p:spPr>
          <a:xfrm>
            <a:off x="5171948" y="5261204"/>
            <a:ext cx="128586" cy="1280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4" name="流程圖: 接點 33"/>
          <p:cNvSpPr/>
          <p:nvPr/>
        </p:nvSpPr>
        <p:spPr>
          <a:xfrm>
            <a:off x="4811908" y="5405220"/>
            <a:ext cx="128586" cy="1280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6" name="乘號 35"/>
          <p:cNvSpPr/>
          <p:nvPr/>
        </p:nvSpPr>
        <p:spPr>
          <a:xfrm>
            <a:off x="6259782" y="4045068"/>
            <a:ext cx="192879" cy="19202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乘號 36"/>
          <p:cNvSpPr/>
          <p:nvPr/>
        </p:nvSpPr>
        <p:spPr>
          <a:xfrm>
            <a:off x="6907854" y="4045068"/>
            <a:ext cx="192879" cy="19202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乘號 37"/>
          <p:cNvSpPr/>
          <p:nvPr/>
        </p:nvSpPr>
        <p:spPr>
          <a:xfrm>
            <a:off x="6475806" y="4117076"/>
            <a:ext cx="192879" cy="19202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乘號 38"/>
          <p:cNvSpPr/>
          <p:nvPr/>
        </p:nvSpPr>
        <p:spPr>
          <a:xfrm>
            <a:off x="6114986" y="4191890"/>
            <a:ext cx="192879" cy="19202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乘號 39"/>
          <p:cNvSpPr/>
          <p:nvPr/>
        </p:nvSpPr>
        <p:spPr>
          <a:xfrm>
            <a:off x="6691830" y="4045068"/>
            <a:ext cx="192879" cy="19202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乘號 40"/>
          <p:cNvSpPr/>
          <p:nvPr/>
        </p:nvSpPr>
        <p:spPr>
          <a:xfrm>
            <a:off x="7123878" y="4189084"/>
            <a:ext cx="192879" cy="19202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乘號 41"/>
          <p:cNvSpPr/>
          <p:nvPr/>
        </p:nvSpPr>
        <p:spPr>
          <a:xfrm>
            <a:off x="7339902" y="4045068"/>
            <a:ext cx="192879" cy="19202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流程圖: 接點 42"/>
          <p:cNvSpPr/>
          <p:nvPr/>
        </p:nvSpPr>
        <p:spPr>
          <a:xfrm>
            <a:off x="6170973" y="5341213"/>
            <a:ext cx="128586" cy="1280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4" name="流程圖: 接點 43"/>
          <p:cNvSpPr/>
          <p:nvPr/>
        </p:nvSpPr>
        <p:spPr>
          <a:xfrm>
            <a:off x="6252068" y="5549236"/>
            <a:ext cx="128586" cy="1280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5" name="流程圖: 接點 44"/>
          <p:cNvSpPr/>
          <p:nvPr/>
        </p:nvSpPr>
        <p:spPr>
          <a:xfrm>
            <a:off x="7476204" y="4829156"/>
            <a:ext cx="128586" cy="1280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6" name="流程圖: 接點 45"/>
          <p:cNvSpPr/>
          <p:nvPr/>
        </p:nvSpPr>
        <p:spPr>
          <a:xfrm>
            <a:off x="7188172" y="5117188"/>
            <a:ext cx="128586" cy="1280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7" name="流程圖: 接點 46"/>
          <p:cNvSpPr/>
          <p:nvPr/>
        </p:nvSpPr>
        <p:spPr>
          <a:xfrm>
            <a:off x="6972148" y="5261204"/>
            <a:ext cx="128586" cy="1280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8" name="流程圖: 接點 47"/>
          <p:cNvSpPr/>
          <p:nvPr/>
        </p:nvSpPr>
        <p:spPr>
          <a:xfrm>
            <a:off x="7548212" y="5045180"/>
            <a:ext cx="128586" cy="1280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9" name="流程圖: 接點 48"/>
          <p:cNvSpPr/>
          <p:nvPr/>
        </p:nvSpPr>
        <p:spPr>
          <a:xfrm>
            <a:off x="6900140" y="5477228"/>
            <a:ext cx="128586" cy="1280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50" name="流程圖: 接點 49"/>
          <p:cNvSpPr/>
          <p:nvPr/>
        </p:nvSpPr>
        <p:spPr>
          <a:xfrm>
            <a:off x="7116164" y="5405220"/>
            <a:ext cx="128586" cy="1280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52" name="向右箭號 51"/>
          <p:cNvSpPr/>
          <p:nvPr/>
        </p:nvSpPr>
        <p:spPr>
          <a:xfrm>
            <a:off x="2858925" y="4469116"/>
            <a:ext cx="707221" cy="7040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乘號 52"/>
          <p:cNvSpPr/>
          <p:nvPr/>
        </p:nvSpPr>
        <p:spPr>
          <a:xfrm>
            <a:off x="4459582" y="4333100"/>
            <a:ext cx="192879" cy="19202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4" name="乘號 53"/>
          <p:cNvSpPr/>
          <p:nvPr/>
        </p:nvSpPr>
        <p:spPr>
          <a:xfrm>
            <a:off x="4404342" y="4565892"/>
            <a:ext cx="192879" cy="19202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乘號 54"/>
          <p:cNvSpPr/>
          <p:nvPr/>
        </p:nvSpPr>
        <p:spPr>
          <a:xfrm>
            <a:off x="4652462" y="4381106"/>
            <a:ext cx="192879" cy="19202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乘號 55"/>
          <p:cNvSpPr/>
          <p:nvPr/>
        </p:nvSpPr>
        <p:spPr>
          <a:xfrm>
            <a:off x="4675606" y="4189084"/>
            <a:ext cx="192879" cy="19202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乘號 56"/>
          <p:cNvSpPr/>
          <p:nvPr/>
        </p:nvSpPr>
        <p:spPr>
          <a:xfrm>
            <a:off x="3883518" y="4477116"/>
            <a:ext cx="192879" cy="19202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乘號 57"/>
          <p:cNvSpPr/>
          <p:nvPr/>
        </p:nvSpPr>
        <p:spPr>
          <a:xfrm>
            <a:off x="4099542" y="4621132"/>
            <a:ext cx="192879" cy="19202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乘號 58"/>
          <p:cNvSpPr/>
          <p:nvPr/>
        </p:nvSpPr>
        <p:spPr>
          <a:xfrm>
            <a:off x="4404342" y="4565892"/>
            <a:ext cx="192879" cy="19202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0" name="乘號 59"/>
          <p:cNvSpPr/>
          <p:nvPr/>
        </p:nvSpPr>
        <p:spPr>
          <a:xfrm>
            <a:off x="4635745" y="4568837"/>
            <a:ext cx="192879" cy="19202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流程圖: 接點 60"/>
          <p:cNvSpPr/>
          <p:nvPr/>
        </p:nvSpPr>
        <p:spPr>
          <a:xfrm>
            <a:off x="4532260" y="5197580"/>
            <a:ext cx="128586" cy="1280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62" name="流程圖: 接點 61"/>
          <p:cNvSpPr/>
          <p:nvPr/>
        </p:nvSpPr>
        <p:spPr>
          <a:xfrm>
            <a:off x="4523876" y="5405220"/>
            <a:ext cx="128586" cy="1280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63" name="流程圖: 接點 62"/>
          <p:cNvSpPr/>
          <p:nvPr/>
        </p:nvSpPr>
        <p:spPr>
          <a:xfrm>
            <a:off x="4837060" y="5189196"/>
            <a:ext cx="128586" cy="1280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64" name="流程圖: 接點 63"/>
          <p:cNvSpPr/>
          <p:nvPr/>
        </p:nvSpPr>
        <p:spPr>
          <a:xfrm>
            <a:off x="5027932" y="5405220"/>
            <a:ext cx="128586" cy="1280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65" name="流程圖: 接點 64"/>
          <p:cNvSpPr/>
          <p:nvPr/>
        </p:nvSpPr>
        <p:spPr>
          <a:xfrm>
            <a:off x="4667892" y="5549236"/>
            <a:ext cx="128586" cy="1280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66" name="流程圖: 接點 65"/>
          <p:cNvSpPr/>
          <p:nvPr/>
        </p:nvSpPr>
        <p:spPr>
          <a:xfrm>
            <a:off x="4307852" y="5261204"/>
            <a:ext cx="128586" cy="1280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67" name="乘號 66"/>
          <p:cNvSpPr/>
          <p:nvPr/>
        </p:nvSpPr>
        <p:spPr>
          <a:xfrm>
            <a:off x="6259782" y="4333100"/>
            <a:ext cx="192879" cy="19202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8" name="乘號 67"/>
          <p:cNvSpPr/>
          <p:nvPr/>
        </p:nvSpPr>
        <p:spPr>
          <a:xfrm>
            <a:off x="6412182" y="4485500"/>
            <a:ext cx="192879" cy="19202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9" name="乘號 68"/>
          <p:cNvSpPr/>
          <p:nvPr/>
        </p:nvSpPr>
        <p:spPr>
          <a:xfrm>
            <a:off x="6259782" y="4693140"/>
            <a:ext cx="192879" cy="19202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0" name="流程圖: 接點 69"/>
          <p:cNvSpPr/>
          <p:nvPr/>
        </p:nvSpPr>
        <p:spPr>
          <a:xfrm>
            <a:off x="7620220" y="4613132"/>
            <a:ext cx="128586" cy="1280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71" name="流程圖: 接點 70"/>
          <p:cNvSpPr/>
          <p:nvPr/>
        </p:nvSpPr>
        <p:spPr>
          <a:xfrm>
            <a:off x="7348956" y="5133956"/>
            <a:ext cx="128586" cy="1280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72" name="流程圖: 接點 71"/>
          <p:cNvSpPr/>
          <p:nvPr/>
        </p:nvSpPr>
        <p:spPr>
          <a:xfrm>
            <a:off x="6684116" y="5549236"/>
            <a:ext cx="128586" cy="1280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73" name="流程圖: 接點 72"/>
          <p:cNvSpPr/>
          <p:nvPr/>
        </p:nvSpPr>
        <p:spPr>
          <a:xfrm>
            <a:off x="6468092" y="5477228"/>
            <a:ext cx="128586" cy="1280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48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/>
              <a:t>There are several factors affecting the </a:t>
            </a:r>
            <a:r>
              <a:rPr lang="en-US" altLang="zh-TW" sz="2400" dirty="0" smtClean="0"/>
              <a:t>performance:</a:t>
            </a:r>
          </a:p>
          <a:p>
            <a:pPr lvl="1"/>
            <a:r>
              <a:rPr lang="en-US" altLang="zh-TW" sz="2000" b="1" dirty="0" smtClean="0"/>
              <a:t>Types </a:t>
            </a:r>
            <a:r>
              <a:rPr lang="en-US" altLang="zh-TW" sz="2000" b="1" dirty="0"/>
              <a:t>of training</a:t>
            </a:r>
            <a:r>
              <a:rPr lang="en-US" altLang="zh-TW" sz="2000" dirty="0"/>
              <a:t> </a:t>
            </a:r>
            <a:r>
              <a:rPr lang="en-US" altLang="zh-TW" sz="2000" dirty="0" smtClean="0"/>
              <a:t>provided</a:t>
            </a:r>
          </a:p>
          <a:p>
            <a:pPr lvl="1"/>
            <a:r>
              <a:rPr lang="en-US" altLang="zh-TW" sz="2000" dirty="0" smtClean="0"/>
              <a:t>The </a:t>
            </a:r>
            <a:r>
              <a:rPr lang="en-US" altLang="zh-TW" sz="2000" dirty="0"/>
              <a:t>form and extent of any initial </a:t>
            </a:r>
            <a:r>
              <a:rPr lang="en-US" altLang="zh-TW" sz="2000" b="1" dirty="0"/>
              <a:t>background </a:t>
            </a:r>
            <a:r>
              <a:rPr lang="en-US" altLang="zh-TW" sz="2000" b="1" dirty="0" smtClean="0"/>
              <a:t>knowledge</a:t>
            </a:r>
          </a:p>
          <a:p>
            <a:pPr lvl="1"/>
            <a:r>
              <a:rPr lang="en-US" altLang="zh-TW" sz="2000" dirty="0" smtClean="0"/>
              <a:t>The </a:t>
            </a:r>
            <a:r>
              <a:rPr lang="en-US" altLang="zh-TW" sz="2000" b="1" dirty="0"/>
              <a:t>type of feedback</a:t>
            </a:r>
            <a:r>
              <a:rPr lang="en-US" altLang="zh-TW" sz="2000" dirty="0"/>
              <a:t> </a:t>
            </a:r>
            <a:r>
              <a:rPr lang="en-US" altLang="zh-TW" sz="2000" dirty="0" smtClean="0"/>
              <a:t>provided</a:t>
            </a:r>
          </a:p>
          <a:p>
            <a:pPr lvl="1"/>
            <a:r>
              <a:rPr lang="en-US" altLang="zh-TW" sz="2000" dirty="0" smtClean="0"/>
              <a:t>The </a:t>
            </a:r>
            <a:r>
              <a:rPr lang="en-US" altLang="zh-TW" sz="2000" b="1" dirty="0"/>
              <a:t>learning algorithms</a:t>
            </a:r>
            <a:r>
              <a:rPr lang="en-US" altLang="zh-TW" sz="2000" dirty="0"/>
              <a:t> </a:t>
            </a:r>
            <a:r>
              <a:rPr lang="en-US" altLang="zh-TW" sz="2000" dirty="0" smtClean="0"/>
              <a:t>used</a:t>
            </a:r>
            <a:endParaRPr lang="en-US" altLang="zh-TW" sz="2000" dirty="0"/>
          </a:p>
          <a:p>
            <a:pPr marL="457200" lvl="1" indent="0">
              <a:buNone/>
            </a:pPr>
            <a:endParaRPr lang="en-US" altLang="zh-TW" sz="2000" dirty="0" smtClean="0"/>
          </a:p>
          <a:p>
            <a:pPr algn="just"/>
            <a:r>
              <a:rPr lang="en-US" altLang="zh-TW" sz="2400" dirty="0"/>
              <a:t>Two important </a:t>
            </a:r>
            <a:r>
              <a:rPr lang="en-US" altLang="zh-TW" sz="2400" dirty="0" smtClean="0"/>
              <a:t>factors:</a:t>
            </a:r>
          </a:p>
          <a:p>
            <a:pPr lvl="1" algn="just"/>
            <a:r>
              <a:rPr lang="en-US" altLang="zh-TW" sz="2000" dirty="0" smtClean="0"/>
              <a:t>Modeling</a:t>
            </a:r>
          </a:p>
          <a:p>
            <a:pPr lvl="1" algn="just"/>
            <a:r>
              <a:rPr lang="en-US" altLang="zh-TW" sz="2000" dirty="0" smtClean="0"/>
              <a:t>Optimization</a:t>
            </a:r>
            <a:endParaRPr lang="en-US" altLang="zh-TW" sz="2000" dirty="0"/>
          </a:p>
          <a:p>
            <a:pPr marL="457200" lvl="1" indent="0">
              <a:buNone/>
            </a:pPr>
            <a:endParaRPr lang="en-US" altLang="zh-TW" sz="2000" dirty="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Performance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9116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/>
              <a:t>The success of machine learning system also depends on the algorithms. </a:t>
            </a:r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The </a:t>
            </a:r>
            <a:r>
              <a:rPr lang="en-US" altLang="zh-TW" sz="2400" dirty="0"/>
              <a:t>algorithms control the search to find and build the knowledge structures.</a:t>
            </a:r>
            <a:endParaRPr lang="zh-TW" altLang="en-US" sz="2400" dirty="0" smtClean="0"/>
          </a:p>
          <a:p>
            <a:endParaRPr lang="en-US" altLang="zh-TW" sz="2400" dirty="0" smtClean="0"/>
          </a:p>
          <a:p>
            <a:r>
              <a:rPr lang="en-US" altLang="zh-TW" sz="2400" dirty="0"/>
              <a:t>The </a:t>
            </a:r>
            <a:r>
              <a:rPr lang="en-US" altLang="zh-TW" sz="2400" dirty="0" smtClean="0"/>
              <a:t>learning algorithms </a:t>
            </a:r>
            <a:r>
              <a:rPr lang="en-US" altLang="zh-TW" sz="2400" dirty="0"/>
              <a:t>should extract useful information from training examples</a:t>
            </a:r>
            <a:r>
              <a:rPr lang="en-US" altLang="zh-TW" sz="2400" dirty="0" smtClean="0"/>
              <a:t>.</a:t>
            </a:r>
          </a:p>
          <a:p>
            <a:endParaRPr lang="en-US" altLang="zh-TW" sz="2400" dirty="0" smtClean="0"/>
          </a:p>
          <a:p>
            <a:endParaRPr lang="en-US" altLang="zh-TW" sz="24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Algorithms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1280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TW" sz="2400" b="1" dirty="0"/>
              <a:t>Supervised learning </a:t>
            </a:r>
            <a:r>
              <a:rPr lang="en-US" altLang="zh-TW" sz="2400" dirty="0"/>
              <a:t>(                                        </a:t>
            </a:r>
            <a:r>
              <a:rPr lang="en-US" altLang="zh-TW" sz="2400" dirty="0" smtClean="0"/>
              <a:t>)</a:t>
            </a:r>
          </a:p>
          <a:p>
            <a:pPr lvl="1"/>
            <a:r>
              <a:rPr lang="en-US" altLang="zh-TW" sz="2000" dirty="0" smtClean="0"/>
              <a:t>Prediction</a:t>
            </a:r>
          </a:p>
          <a:p>
            <a:pPr lvl="1"/>
            <a:r>
              <a:rPr lang="en-US" altLang="zh-TW" sz="2000" dirty="0" smtClean="0"/>
              <a:t>Classification </a:t>
            </a:r>
            <a:r>
              <a:rPr lang="en-US" altLang="zh-TW" sz="2000" dirty="0"/>
              <a:t>(discrete labels), Regression (real values)</a:t>
            </a:r>
          </a:p>
          <a:p>
            <a:r>
              <a:rPr lang="en-US" altLang="zh-TW" sz="2400" b="1" dirty="0" smtClean="0"/>
              <a:t>Unsupervised </a:t>
            </a:r>
            <a:r>
              <a:rPr lang="en-US" altLang="zh-TW" sz="2400" b="1" dirty="0"/>
              <a:t>learning</a:t>
            </a:r>
            <a:r>
              <a:rPr lang="en-US" altLang="zh-TW" sz="2400" dirty="0"/>
              <a:t> (                          </a:t>
            </a:r>
            <a:r>
              <a:rPr lang="en-US" altLang="zh-TW" sz="2400" dirty="0" smtClean="0"/>
              <a:t>)</a:t>
            </a:r>
          </a:p>
          <a:p>
            <a:pPr lvl="1"/>
            <a:r>
              <a:rPr lang="en-US" altLang="zh-TW" sz="2000" dirty="0" smtClean="0"/>
              <a:t>Clustering</a:t>
            </a:r>
          </a:p>
          <a:p>
            <a:pPr lvl="1"/>
            <a:r>
              <a:rPr lang="en-US" altLang="zh-TW" sz="2000" dirty="0" smtClean="0"/>
              <a:t>Probability </a:t>
            </a:r>
            <a:r>
              <a:rPr lang="en-US" altLang="zh-TW" sz="2000" dirty="0"/>
              <a:t>distribution </a:t>
            </a:r>
            <a:r>
              <a:rPr lang="en-US" altLang="zh-TW" sz="2000" dirty="0" smtClean="0"/>
              <a:t>estimation</a:t>
            </a:r>
          </a:p>
          <a:p>
            <a:pPr lvl="1"/>
            <a:r>
              <a:rPr lang="en-US" altLang="zh-TW" sz="2000" dirty="0" smtClean="0"/>
              <a:t>Finding </a:t>
            </a:r>
            <a:r>
              <a:rPr lang="en-US" altLang="zh-TW" sz="2000" dirty="0"/>
              <a:t>association (in </a:t>
            </a:r>
            <a:r>
              <a:rPr lang="en-US" altLang="zh-TW" sz="2000" dirty="0" smtClean="0"/>
              <a:t>features)</a:t>
            </a:r>
          </a:p>
          <a:p>
            <a:pPr lvl="1"/>
            <a:r>
              <a:rPr lang="en-US" altLang="zh-TW" sz="2000" dirty="0" smtClean="0"/>
              <a:t>Dimension </a:t>
            </a:r>
            <a:r>
              <a:rPr lang="en-US" altLang="zh-TW" sz="2000" dirty="0"/>
              <a:t>reduction </a:t>
            </a:r>
          </a:p>
          <a:p>
            <a:r>
              <a:rPr lang="en-US" altLang="zh-TW" sz="2400" b="1" dirty="0"/>
              <a:t>Semi-supervised </a:t>
            </a:r>
            <a:r>
              <a:rPr lang="en-US" altLang="zh-TW" sz="2400" b="1" dirty="0" smtClean="0"/>
              <a:t>learning</a:t>
            </a:r>
            <a:endParaRPr lang="en-US" altLang="zh-TW" sz="2400" b="1" dirty="0"/>
          </a:p>
          <a:p>
            <a:r>
              <a:rPr lang="en-US" altLang="zh-TW" sz="2400" b="1" dirty="0"/>
              <a:t>Reinforcement </a:t>
            </a:r>
            <a:r>
              <a:rPr lang="en-US" altLang="zh-TW" sz="2400" b="1" dirty="0" smtClean="0"/>
              <a:t>learning</a:t>
            </a:r>
          </a:p>
          <a:p>
            <a:pPr lvl="1"/>
            <a:r>
              <a:rPr lang="en-US" altLang="zh-TW" sz="2000" dirty="0" smtClean="0"/>
              <a:t>Decision </a:t>
            </a:r>
            <a:r>
              <a:rPr lang="en-US" altLang="zh-TW" sz="2000" dirty="0"/>
              <a:t>making (robot, chess machine)</a:t>
            </a:r>
          </a:p>
          <a:p>
            <a:endParaRPr lang="zh-TW" altLang="en-US" sz="24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Algorithms</a:t>
            </a:r>
            <a:endParaRPr lang="zh-TW" altLang="en-US" dirty="0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1545357"/>
            <a:ext cx="2714625" cy="371475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4634" y="2769493"/>
            <a:ext cx="1733550" cy="3714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527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高山峻嶺">
  <a:themeElements>
    <a:clrScheme name="高山峻嶺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高山峻嶺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高山峻嶺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br" rotWithShape="0">
              <a:srgbClr val="000000">
                <a:alpha val="0"/>
              </a:srgbClr>
            </a:outerShdw>
          </a:effectLst>
        </a:effectStyle>
        <a:effectStyle>
          <a:effectLst>
            <a:outerShdw blurRad="38100" dist="25400" dir="5400000" algn="ctr" rotWithShape="0">
              <a:srgbClr val="EBE9ED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b"/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/>
            <a:lightRig rig="glow" dir="b"/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</a:schemeClr>
              <a:schemeClr val="phClr">
                <a:tint val="5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TC010219414[[fn=高山佈景主題]]</Template>
  <TotalTime>2388</TotalTime>
  <Words>525</Words>
  <Application>Microsoft Office PowerPoint</Application>
  <PresentationFormat>如螢幕大小 (4:3)</PresentationFormat>
  <Paragraphs>152</Paragraphs>
  <Slides>23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4" baseType="lpstr">
      <vt:lpstr>高山峻嶺</vt:lpstr>
      <vt:lpstr>An Overview of  Machine Learning</vt:lpstr>
      <vt:lpstr>Outline &amp; Content</vt:lpstr>
      <vt:lpstr>What is machine learning?</vt:lpstr>
      <vt:lpstr>Learning system model</vt:lpstr>
      <vt:lpstr>Training and testing</vt:lpstr>
      <vt:lpstr>Training and testing</vt:lpstr>
      <vt:lpstr>Performance</vt:lpstr>
      <vt:lpstr>Algorithms</vt:lpstr>
      <vt:lpstr>Algorithms</vt:lpstr>
      <vt:lpstr>Algorithms</vt:lpstr>
      <vt:lpstr>Machine learning structure</vt:lpstr>
      <vt:lpstr>Machine learning structure</vt:lpstr>
      <vt:lpstr>What are we seeking? </vt:lpstr>
      <vt:lpstr>What are we seeking?</vt:lpstr>
      <vt:lpstr>Learning techniques</vt:lpstr>
      <vt:lpstr>Learning techniques</vt:lpstr>
      <vt:lpstr>Learning techniques</vt:lpstr>
      <vt:lpstr>Learning techniques</vt:lpstr>
      <vt:lpstr>Learning techniques</vt:lpstr>
      <vt:lpstr>Learning techniques</vt:lpstr>
      <vt:lpstr>Applications</vt:lpstr>
      <vt:lpstr>Conclusion</vt:lpstr>
      <vt:lpstr>Reference</vt:lpstr>
    </vt:vector>
  </TitlesOfParts>
  <Company>NTU DISP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Ian Chang</dc:creator>
  <cp:lastModifiedBy>trainerv</cp:lastModifiedBy>
  <cp:revision>95</cp:revision>
  <dcterms:created xsi:type="dcterms:W3CDTF">2011-10-12T13:27:42Z</dcterms:created>
  <dcterms:modified xsi:type="dcterms:W3CDTF">2013-01-23T07:11:17Z</dcterms:modified>
</cp:coreProperties>
</file>